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2" r:id="rId3"/>
    <p:sldMasterId id="2147484066" r:id="rId4"/>
  </p:sldMasterIdLst>
  <p:notesMasterIdLst>
    <p:notesMasterId r:id="rId32"/>
  </p:notesMasterIdLst>
  <p:sldIdLst>
    <p:sldId id="257" r:id="rId5"/>
    <p:sldId id="318" r:id="rId6"/>
    <p:sldId id="312" r:id="rId7"/>
    <p:sldId id="320" r:id="rId8"/>
    <p:sldId id="311" r:id="rId9"/>
    <p:sldId id="316" r:id="rId10"/>
    <p:sldId id="315" r:id="rId11"/>
    <p:sldId id="314" r:id="rId12"/>
    <p:sldId id="324" r:id="rId13"/>
    <p:sldId id="279" r:id="rId14"/>
    <p:sldId id="326" r:id="rId15"/>
    <p:sldId id="303" r:id="rId16"/>
    <p:sldId id="313" r:id="rId17"/>
    <p:sldId id="317" r:id="rId18"/>
    <p:sldId id="319" r:id="rId19"/>
    <p:sldId id="321" r:id="rId20"/>
    <p:sldId id="288" r:id="rId21"/>
    <p:sldId id="301" r:id="rId22"/>
    <p:sldId id="284" r:id="rId23"/>
    <p:sldId id="327" r:id="rId24"/>
    <p:sldId id="292" r:id="rId25"/>
    <p:sldId id="323" r:id="rId26"/>
    <p:sldId id="305" r:id="rId27"/>
    <p:sldId id="286" r:id="rId28"/>
    <p:sldId id="304" r:id="rId29"/>
    <p:sldId id="322" r:id="rId30"/>
    <p:sldId id="32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FF0000"/>
    <a:srgbClr val="CC9900"/>
    <a:srgbClr val="A50021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221" autoAdjust="0"/>
    <p:restoredTop sz="94660"/>
  </p:normalViewPr>
  <p:slideViewPr>
    <p:cSldViewPr>
      <p:cViewPr varScale="1">
        <p:scale>
          <a:sx n="73" d="100"/>
          <a:sy n="73" d="100"/>
        </p:scale>
        <p:origin x="-126" y="-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D3906-519B-4643-9A52-1065A43CD4E3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FD237-ABCA-4CB5-B510-150C67617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3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algn="r" defTabSz="914400">
              <a:buNone/>
            </a:pPr>
            <a:fld id="{81331B57-0BE5-4F82-AA58-76F53EFF3ADA}" type="datetime8">
              <a:rPr lang="en-US" sz="1200" b="0" i="0">
                <a:latin typeface="Calibri"/>
                <a:ea typeface="+mn-ea"/>
                <a:cs typeface="+mn-cs"/>
              </a:rPr>
              <a:t>2/11/2022 8:19 AM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172200" cy="457200"/>
          </a:xfrm>
        </p:spPr>
        <p:txBody>
          <a:bodyPr/>
          <a:lstStyle/>
          <a:p>
            <a:pPr algn="l" defTabSz="914400">
              <a:buNone/>
            </a:pP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© Корпорация Майкрософт (Microsoft Corporation), 2007. Все права защищены. Microsoft, Windows, Windows Vista и другие названия продуктов являются или могут являться зарегистрированными товарными знаками и/или товарными знаками в США и/или других странах.</a:t>
            </a:r>
          </a:p>
          <a:p>
            <a:pPr algn="l" defTabSz="914400">
              <a:buNone/>
            </a:pP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Информация приведена в этом документе только в демонстрационных целях и не отражает точку зрения представителей корпорации Майкрософт на момент составления данной презентации.  Поскольку корпорация Майкрософт вынуждена учитывать меняющиеся рыночные условия, она не гарантирует точность информации, указанной после составления этой презентации, а также не берет на себя подобной обязанности.  </a:t>
            </a:r>
            <a:b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</a:b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КОРПОРАЦИЯ МАЙКРОСОФТ НЕ ДАЕТ НИКАКИХ ЯВНЫХ, ПОДРАЗУМЕВАЕМЫХ ИЛИ ЗАКРЕПЛЕННЫХ ЗАКОНОДАТЕЛЬСТВОМ ГАРАНТИЙ В ОТНОШЕНИИ СВЕДЕНИЙ ИЗ ЭТОЙ ПРЕЗЕНТАЦИИ.</a:t>
            </a:r>
          </a:p>
          <a:p>
            <a:pPr algn="l" defTabSz="914400">
              <a:buNone/>
            </a:pPr>
            <a:endParaRPr lang="en-US" sz="5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6172199" y="8685213"/>
            <a:ext cx="684213" cy="457200"/>
          </a:xfrm>
        </p:spPr>
        <p:txBody>
          <a:bodyPr/>
          <a:lstStyle/>
          <a:p>
            <a:pPr algn="r" defTabSz="914400">
              <a:buNone/>
            </a:pPr>
            <a:fld id="{EC87E0CF-87F6-4B58-B8B8-DCAB2DAAF3CA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7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algn="r" defTabSz="914400">
              <a:buNone/>
            </a:pPr>
            <a:fld id="{81331B57-0BE5-4F82-AA58-76F53EFF3ADA}" type="datetime8">
              <a:rPr lang="en-US" sz="1200" b="0" i="0">
                <a:latin typeface="Calibri"/>
                <a:ea typeface="+mn-ea"/>
                <a:cs typeface="+mn-cs"/>
              </a:rPr>
              <a:t>2/11/2022 10:39 AM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172200" cy="457200"/>
          </a:xfrm>
        </p:spPr>
        <p:txBody>
          <a:bodyPr/>
          <a:lstStyle/>
          <a:p>
            <a:pPr algn="l" defTabSz="914400">
              <a:buNone/>
            </a:pP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© Корпорация Майкрософт (Microsoft Corporation), 2007. Все права защищены. Microsoft, Windows, Windows Vista и другие названия продуктов являются или могут являться зарегистрированными товарными знаками и/или товарными знаками в США и/или других странах.</a:t>
            </a:r>
          </a:p>
          <a:p>
            <a:pPr algn="l" defTabSz="914400">
              <a:buNone/>
            </a:pP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Информация приведена в этом документе только в демонстрационных целях и не отражает точку зрения представителей корпорации Майкрософт на момент составления данной презентации.  Поскольку корпорация Майкрософт вынуждена учитывать меняющиеся рыночные условия, она не гарантирует точность информации, указанной после составления этой презентации, а также не берет на себя подобной обязанности.  </a:t>
            </a:r>
            <a:b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</a:b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КОРПОРАЦИЯ МАЙКРОСОФТ НЕ ДАЕТ НИКАКИХ ЯВНЫХ, ПОДРАЗУМЕВАЕМЫХ ИЛИ ЗАКРЕПЛЕННЫХ ЗАКОНОДАТЕЛЬСТВОМ ГАРАНТИЙ В ОТНОШЕНИИ СВЕДЕНИЙ ИЗ ЭТОЙ ПРЕЗЕНТАЦИИ.</a:t>
            </a:r>
          </a:p>
          <a:p>
            <a:pPr algn="l" defTabSz="914400">
              <a:buNone/>
            </a:pPr>
            <a:endParaRPr lang="en-US" sz="5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6172199" y="8685213"/>
            <a:ext cx="684213" cy="457200"/>
          </a:xfrm>
        </p:spPr>
        <p:txBody>
          <a:bodyPr/>
          <a:lstStyle/>
          <a:p>
            <a:pPr algn="r" defTabSz="914400">
              <a:buNone/>
            </a:pPr>
            <a:fld id="{EC87E0CF-87F6-4B58-B8B8-DCAB2DAAF3CA}" type="slidenum">
              <a:rPr lang="en-US" sz="1200" b="0" i="0">
                <a:latin typeface="Calibri"/>
                <a:ea typeface="+mn-ea"/>
                <a:cs typeface="+mn-cs"/>
              </a:rPr>
              <a:t>27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7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3670" y="1905005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73669" y="4344993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Заголовок и объект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Заголовок и объект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1"/>
          </p:nvPr>
        </p:nvSpPr>
        <p:spPr>
          <a:xfrm>
            <a:off x="4" y="6238880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ru-RU" noProof="0" smtClean="0"/>
              <a:t>Образец текста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пользуется для слайдов с кодом программного обеспеч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963084" y="1905005"/>
            <a:ext cx="10720917" cy="211750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66479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154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/>
          <a:lstStyle/>
          <a:p>
            <a:fld id="{527FCC2A-0209-407F-B3D9-0840C384EB7C}" type="datetimeFigureOut">
              <a:rPr lang="ru-RU" smtClean="0"/>
              <a:pPr/>
              <a:t>11.02.2022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</p:spPr>
        <p:txBody>
          <a:bodyPr/>
          <a:lstStyle/>
          <a:p>
            <a:fld id="{A968C029-DB55-4711-BF78-58FBB075B1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153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ролик, видео и прочие особые слай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273" y="4344993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7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noProof="0" smtClean="0"/>
              <a:t>щелкните, чтобы…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авнобедренный треугольник 6"/>
          <p:cNvSpPr/>
          <p:nvPr/>
        </p:nvSpPr>
        <p:spPr>
          <a:xfrm rot="16200000">
            <a:off x="10387963" y="5038579"/>
            <a:ext cx="1892949" cy="1725637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720726" y="776289"/>
            <a:ext cx="10750549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720726" y="2250280"/>
            <a:ext cx="10750549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1828800" y="6012657"/>
            <a:ext cx="77216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C8A432C8-69A7-458B-9684-2BFA64B31948}" type="datetime2">
              <a:rPr lang="en-US" smtClean="0"/>
              <a:t>Friday, February 11, 2022</a:t>
            </a:fld>
            <a:endParaRPr lang="en-US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1828800" y="5650705"/>
            <a:ext cx="77216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1189663" y="5752308"/>
            <a:ext cx="67056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882808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388608" y="6480048"/>
            <a:ext cx="2844800" cy="301752"/>
          </a:xfrm>
        </p:spPr>
        <p:txBody>
          <a:bodyPr/>
          <a:lstStyle/>
          <a:p>
            <a:fld id="{6396A3A3-94A6-4E5B-AF39-173ACA3E61CC}" type="datetime2">
              <a:rPr lang="en-US" smtClean="0"/>
              <a:t>Friday, February 11, 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09600" y="6480970"/>
            <a:ext cx="5680075" cy="300831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ый треугольник 8"/>
          <p:cNvSpPr/>
          <p:nvPr/>
        </p:nvSpPr>
        <p:spPr>
          <a:xfrm flipV="1">
            <a:off x="9379" y="7035"/>
            <a:ext cx="12173243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>
          <a:xfrm rot="5400000" flipV="1">
            <a:off x="10387963" y="93786"/>
            <a:ext cx="1892949" cy="1725637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9274176" y="6477000"/>
            <a:ext cx="2844800" cy="304800"/>
          </a:xfrm>
        </p:spPr>
        <p:txBody>
          <a:bodyPr/>
          <a:lstStyle/>
          <a:p>
            <a:fld id="{9933D019-A32C-4EAD-B8E6-DBDA699692FD}" type="datetime2">
              <a:rPr lang="en-US" smtClean="0"/>
              <a:t>Friday, February 11, 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492501" y="6480970"/>
            <a:ext cx="5680075" cy="300831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268075" y="809625"/>
            <a:ext cx="670560" cy="300831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rot="10800000">
            <a:off x="8625059" y="9381"/>
            <a:ext cx="3563815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0" y="7035"/>
            <a:ext cx="12182621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271465"/>
            <a:ext cx="9652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8000" y="1633536"/>
            <a:ext cx="51816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4800" cy="301752"/>
          </a:xfrm>
        </p:spPr>
        <p:txBody>
          <a:bodyPr/>
          <a:lstStyle/>
          <a:p>
            <a:fld id="{CCEBA98F-560C-4997-81C4-81D4D9187EAB}" type="datetime2">
              <a:rPr lang="en-US" smtClean="0"/>
              <a:t>Friday, February 11, 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09600" y="6480969"/>
            <a:ext cx="5680075" cy="301752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119360" y="6480969"/>
            <a:ext cx="670560" cy="301752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0931" y="290732"/>
            <a:ext cx="14224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20008" y="290732"/>
            <a:ext cx="774699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1820008" y="3427124"/>
            <a:ext cx="774699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2696307" y="290732"/>
            <a:ext cx="9144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2696307" y="3427124"/>
            <a:ext cx="9144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0736" cy="301752"/>
          </a:xfrm>
        </p:spPr>
        <p:txBody>
          <a:bodyPr/>
          <a:lstStyle/>
          <a:p>
            <a:fld id="{150972B2-CA5C-437D-87D0-8081271A9E4B}" type="datetime2">
              <a:rPr lang="en-US" smtClean="0"/>
              <a:t>Friday, February 11, 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609600" y="6480969"/>
            <a:ext cx="5681472" cy="301752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0119360" y="6483096"/>
            <a:ext cx="670560" cy="301752"/>
          </a:xfrm>
        </p:spPr>
        <p:txBody>
          <a:bodyPr/>
          <a:lstStyle>
            <a:lvl1pPr algn="ctr">
              <a:defRPr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олик, видео и прочие особые слай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273" y="4344993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7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noProof="0" smtClean="0"/>
              <a:t>щелкните, чтобы…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Friday, February 11, 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4800" cy="301752"/>
          </a:xfrm>
        </p:spPr>
        <p:txBody>
          <a:bodyPr/>
          <a:lstStyle/>
          <a:p>
            <a:fld id="{F168457A-3AB9-4880-8A0C-9F8524491207}" type="datetime2">
              <a:rPr lang="en-US" smtClean="0"/>
              <a:t>Friday, February 11, 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609600" y="6481891"/>
            <a:ext cx="5680075" cy="300831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119360" y="6480969"/>
            <a:ext cx="670560" cy="301752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608" y="367664"/>
            <a:ext cx="12192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1514475" y="367664"/>
            <a:ext cx="32512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868333" y="320040"/>
            <a:ext cx="7034784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71968" y="6556248"/>
            <a:ext cx="2844800" cy="301752"/>
          </a:xfrm>
        </p:spPr>
        <p:txBody>
          <a:bodyPr/>
          <a:lstStyle>
            <a:lvl1pPr>
              <a:defRPr sz="900"/>
            </a:lvl1pPr>
          </a:lstStyle>
          <a:p>
            <a:fld id="{3FE976D3-5B7F-4300-ABED-C91F1B2AE209}" type="datetime2">
              <a:rPr lang="en-US" smtClean="0"/>
              <a:t>Friday, February 11, 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514475" y="6556248"/>
            <a:ext cx="6857493" cy="301752"/>
          </a:xfrm>
        </p:spPr>
        <p:txBody>
          <a:bodyPr/>
          <a:lstStyle>
            <a:lvl1pPr>
              <a:defRPr sz="900"/>
            </a:lvl1pPr>
          </a:lstStyle>
          <a:p>
            <a:pPr algn="r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14101" y="6556248"/>
            <a:ext cx="670560" cy="301752"/>
          </a:xfrm>
        </p:spPr>
        <p:txBody>
          <a:bodyPr/>
          <a:lstStyle>
            <a:lvl1pPr>
              <a:defRPr sz="900"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608" y="150896"/>
            <a:ext cx="12192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17649" y="373966"/>
            <a:ext cx="9777984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524000" y="5867400"/>
            <a:ext cx="9777984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144256" y="6556248"/>
            <a:ext cx="2804160" cy="301752"/>
          </a:xfrm>
        </p:spPr>
        <p:txBody>
          <a:bodyPr/>
          <a:lstStyle>
            <a:lvl1pPr>
              <a:defRPr sz="900"/>
            </a:lvl1pPr>
          </a:lstStyle>
          <a:p>
            <a:fld id="{EBDC1E59-17DD-41CE-97CA-624A472382D4}" type="datetime2">
              <a:rPr lang="en-US" smtClean="0"/>
              <a:t>Friday, February 11, 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560576" y="6557169"/>
            <a:ext cx="6597429" cy="301752"/>
          </a:xfrm>
        </p:spPr>
        <p:txBody>
          <a:bodyPr/>
          <a:lstStyle>
            <a:lvl1pPr>
              <a:defRPr sz="900"/>
            </a:lvl1pPr>
          </a:lstStyle>
          <a:p>
            <a:pPr algn="r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956256" y="6556248"/>
            <a:ext cx="487680" cy="301752"/>
          </a:xfrm>
        </p:spPr>
        <p:txBody>
          <a:bodyPr/>
          <a:lstStyle>
            <a:lvl1pPr algn="ctr">
              <a:defRPr sz="900"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Friday, February 11, 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381000"/>
            <a:ext cx="2540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Friday, February 11, 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ролик, видео и прочие особые слай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273" y="4344993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7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noProof="0" smtClean="0"/>
              <a:t>щелкните, чтобы…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8000" y="1412875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08000" y="1411558"/>
            <a:ext cx="54864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411558"/>
            <a:ext cx="54864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8000" y="1757805"/>
            <a:ext cx="54864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645" y="1757805"/>
            <a:ext cx="548935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: печать с использованием оттенков сер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230193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8000" y="1412880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4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white rectangle.png"/>
          <p:cNvPicPr>
            <a:picLocks noChangeAspect="1"/>
          </p:cNvPicPr>
          <p:nvPr/>
        </p:nvPicPr>
        <p:blipFill>
          <a:blip r:embed="rId6"/>
          <a:srcRect b="10453"/>
          <a:stretch>
            <a:fillRect/>
          </a:stretch>
        </p:blipFill>
        <p:spPr>
          <a:xfrm>
            <a:off x="0" y="1299706"/>
            <a:ext cx="12192000" cy="55582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230193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1905005"/>
            <a:ext cx="10720917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65" r:id="rId2"/>
    <p:sldLayoutId id="2147483766" r:id="rId3"/>
  </p:sldLayoutIdLst>
  <p:transition spd="slow">
    <p:push dir="u"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/>
          <p:nvPr/>
        </p:nvSpPr>
        <p:spPr>
          <a:xfrm>
            <a:off x="9379" y="14069"/>
            <a:ext cx="12173243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0" y="7035"/>
            <a:ext cx="12182621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rot="10800000" flipV="1">
            <a:off x="8625059" y="4948410"/>
            <a:ext cx="3563815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09600" y="1882808"/>
            <a:ext cx="109728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388608" y="6480969"/>
            <a:ext cx="28448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106B4A3-4212-4E39-93DE-E053E8F69C28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0" y="6481891"/>
            <a:ext cx="5680075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0119360" y="6480969"/>
            <a:ext cx="67056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pn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4.jpeg"/><Relationship Id="rId7" Type="http://schemas.openxmlformats.org/officeDocument/2006/relationships/image" Target="../media/image7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10" Type="http://schemas.openxmlformats.org/officeDocument/2006/relationships/image" Target="../media/image79.png"/><Relationship Id="rId4" Type="http://schemas.openxmlformats.org/officeDocument/2006/relationships/image" Target="../media/image75.jpe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10" Type="http://schemas.openxmlformats.org/officeDocument/2006/relationships/image" Target="../media/image86.jpeg"/><Relationship Id="rId4" Type="http://schemas.openxmlformats.org/officeDocument/2006/relationships/image" Target="../media/image81.jpeg"/><Relationship Id="rId9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png"/><Relationship Id="rId7" Type="http://schemas.openxmlformats.org/officeDocument/2006/relationships/image" Target="../media/image9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0.jpeg"/><Relationship Id="rId11" Type="http://schemas.openxmlformats.org/officeDocument/2006/relationships/image" Target="../media/image94.png"/><Relationship Id="rId5" Type="http://schemas.openxmlformats.org/officeDocument/2006/relationships/image" Target="../media/image89.jpeg"/><Relationship Id="rId10" Type="http://schemas.openxmlformats.org/officeDocument/2006/relationships/image" Target="../media/image43.jpeg"/><Relationship Id="rId4" Type="http://schemas.openxmlformats.org/officeDocument/2006/relationships/image" Target="../media/image88.png"/><Relationship Id="rId9" Type="http://schemas.openxmlformats.org/officeDocument/2006/relationships/image" Target="../media/image9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96.jpeg"/><Relationship Id="rId7" Type="http://schemas.openxmlformats.org/officeDocument/2006/relationships/image" Target="../media/image100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10" Type="http://schemas.openxmlformats.org/officeDocument/2006/relationships/image" Target="../media/image6.jpeg"/><Relationship Id="rId4" Type="http://schemas.openxmlformats.org/officeDocument/2006/relationships/image" Target="../media/image97.jpeg"/><Relationship Id="rId9" Type="http://schemas.openxmlformats.org/officeDocument/2006/relationships/image" Target="../media/image10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4.jpeg"/><Relationship Id="rId7" Type="http://schemas.openxmlformats.org/officeDocument/2006/relationships/image" Target="../media/image43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9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1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7" Type="http://schemas.openxmlformats.org/officeDocument/2006/relationships/image" Target="../media/image7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jpeg"/><Relationship Id="rId5" Type="http://schemas.openxmlformats.org/officeDocument/2006/relationships/image" Target="../media/image43.jpeg"/><Relationship Id="rId4" Type="http://schemas.openxmlformats.org/officeDocument/2006/relationships/image" Target="../media/image1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28.png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6.png"/><Relationship Id="rId11" Type="http://schemas.openxmlformats.org/officeDocument/2006/relationships/image" Target="../media/image140.jpeg"/><Relationship Id="rId5" Type="http://schemas.openxmlformats.org/officeDocument/2006/relationships/image" Target="../media/image135.png"/><Relationship Id="rId10" Type="http://schemas.openxmlformats.org/officeDocument/2006/relationships/image" Target="../media/image6.jpe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18" Type="http://schemas.openxmlformats.org/officeDocument/2006/relationships/image" Target="../media/image28.tiff"/><Relationship Id="rId3" Type="http://schemas.openxmlformats.org/officeDocument/2006/relationships/image" Target="../media/image13.jpeg"/><Relationship Id="rId21" Type="http://schemas.openxmlformats.org/officeDocument/2006/relationships/image" Target="../media/image6.jpe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image" Target="../media/image12.jpeg"/><Relationship Id="rId16" Type="http://schemas.openxmlformats.org/officeDocument/2006/relationships/image" Target="../media/image26.jpeg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2.jpeg"/><Relationship Id="rId7" Type="http://schemas.openxmlformats.org/officeDocument/2006/relationships/image" Target="../media/image7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jpeg"/><Relationship Id="rId11" Type="http://schemas.openxmlformats.org/officeDocument/2006/relationships/image" Target="../media/image7.jpeg"/><Relationship Id="rId5" Type="http://schemas.openxmlformats.org/officeDocument/2006/relationships/image" Target="../media/image39.jpeg"/><Relationship Id="rId10" Type="http://schemas.openxmlformats.org/officeDocument/2006/relationships/image" Target="../media/image6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45.jpeg"/><Relationship Id="rId7" Type="http://schemas.openxmlformats.org/officeDocument/2006/relationships/image" Target="../media/image43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10" Type="http://schemas.openxmlformats.org/officeDocument/2006/relationships/image" Target="../media/image43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316" y="2492896"/>
            <a:ext cx="11643083" cy="2088232"/>
          </a:xfrm>
        </p:spPr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ru-RU" sz="2800" b="1" dirty="0" smtClean="0">
                <a:solidFill>
                  <a:schemeClr val="tx1"/>
                </a:solidFill>
              </a:rPr>
              <a:t>ОТЧЁТ </a:t>
            </a:r>
            <a:r>
              <a:rPr lang="ru-RU" sz="2800" dirty="0">
                <a:solidFill>
                  <a:schemeClr val="tx1"/>
                </a:solidFill>
              </a:rPr>
              <a:t/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ПЕРВИЧНОЙ ПРОФСОЮЗНОЙ </a:t>
            </a:r>
            <a:r>
              <a:rPr lang="ru-RU" sz="2800" b="1" dirty="0">
                <a:solidFill>
                  <a:schemeClr val="tx1"/>
                </a:solidFill>
              </a:rPr>
              <a:t>ОРГАНИЗАЦИИ </a:t>
            </a:r>
            <a:r>
              <a:rPr lang="ru-RU" sz="2800" b="1" dirty="0" smtClean="0">
                <a:solidFill>
                  <a:schemeClr val="tx1"/>
                </a:solidFill>
              </a:rPr>
              <a:t/>
            </a:r>
            <a:br>
              <a:rPr lang="ru-RU" sz="2800" b="1" dirty="0" smtClean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РАБОТНИКОВ </a:t>
            </a:r>
            <a:r>
              <a:rPr lang="ru-RU" sz="2800" b="1" dirty="0">
                <a:solidFill>
                  <a:schemeClr val="tx1"/>
                </a:solidFill>
              </a:rPr>
              <a:t>РГЭУ (РИНХ) </a:t>
            </a:r>
            <a:r>
              <a:rPr lang="ru-RU" sz="2800" b="1" dirty="0" smtClean="0">
                <a:solidFill>
                  <a:schemeClr val="tx1"/>
                </a:solidFill>
              </a:rPr>
              <a:t/>
            </a:r>
            <a:br>
              <a:rPr lang="ru-RU" sz="2800" b="1" dirty="0" smtClean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за 2021 год</a:t>
            </a:r>
            <a:br>
              <a:rPr lang="ru-RU" sz="2800" b="1" dirty="0" smtClean="0">
                <a:solidFill>
                  <a:schemeClr val="tx1"/>
                </a:solidFill>
              </a:rPr>
            </a:br>
            <a:endParaRPr lang="ru-RU" sz="2800" dirty="0">
              <a:solidFill>
                <a:schemeClr val="tx1"/>
              </a:solidFill>
              <a:effectLst>
                <a:outerShdw blurRad="50800" dist="38100" dir="2700000" algn="tl">
                  <a:prstClr val="black">
                    <a:alpha val="40000"/>
                  </a:prstClr>
                </a:outerShdw>
              </a:effectLst>
              <a:latin typeface="Calibri"/>
              <a:cs typeface="Arial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9376" y="4725144"/>
            <a:ext cx="9937104" cy="1944216"/>
          </a:xfrm>
        </p:spPr>
        <p:txBody>
          <a:bodyPr>
            <a:noAutofit/>
          </a:bodyPr>
          <a:lstStyle/>
          <a:p>
            <a:r>
              <a:rPr lang="ru-RU" sz="2800" b="1" i="0" dirty="0" smtClean="0">
                <a:solidFill>
                  <a:schemeClr val="tx1"/>
                </a:solidFill>
              </a:rPr>
              <a:t>Гордеев Станислав Евгеньевич</a:t>
            </a:r>
          </a:p>
          <a:p>
            <a:endParaRPr lang="ru-RU" sz="2800" b="1" i="0" dirty="0" smtClean="0">
              <a:solidFill>
                <a:schemeClr val="tx1"/>
              </a:solidFill>
            </a:endParaRPr>
          </a:p>
          <a:p>
            <a:r>
              <a:rPr lang="ru-RU" sz="2800" b="1" dirty="0" smtClean="0">
                <a:solidFill>
                  <a:schemeClr val="tx1"/>
                </a:solidFill>
              </a:rPr>
              <a:t>Председатель ППО работников РГЭУ (РИНХ)</a:t>
            </a:r>
            <a:endParaRPr lang="ru-RU" sz="2800" b="1" i="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404664"/>
            <a:ext cx="1584176" cy="16423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26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7" y="215184"/>
            <a:ext cx="1792224" cy="18318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38050"/>
            <a:ext cx="2045232" cy="1586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roforgrinh.RSEU\Downloads\IMG_38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284984"/>
            <a:ext cx="4464496" cy="326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193" y="443271"/>
            <a:ext cx="4454936" cy="268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3" y="352697"/>
            <a:ext cx="4581142" cy="268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2" descr="https://madou6yablonka.ucoz.com/js/fo/logotip_v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https://www.permexpertiza.ru/upload/medialibrary/a89/a8960b145952f4d79fb784d3c3628918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6" descr="https://www.permexpertiza.ru/upload/medialibrary/a89/a8960b145952f4d79fb784d3c3628918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https://rkfakel.ru/wp-content/uploads/11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287626"/>
            <a:ext cx="1944216" cy="995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936" y="4010871"/>
            <a:ext cx="4454936" cy="244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3182795"/>
            <a:ext cx="2232249" cy="861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 descr="D:\ПРОФСОЮЗ ППО РГЭУ (РИНХ)\ОТЧЕТЫ\ОТЧЕТЫ 2021\ДОКЛАД 2021\ФОТО\IMG_853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2512395"/>
            <a:ext cx="3385915" cy="29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92" y="738696"/>
            <a:ext cx="1600978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25914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C:\Users\proforgrinh.RSEU\Downloads\IMG_7828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99" y="236102"/>
            <a:ext cx="2526055" cy="356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D:\ПРОФСОЮЗ ППО РГЭУ (РИНХ)\КОЛЛЕКТИВНЫЙ ДОГОВОР\КОЛЛЕКТИВНЫЙ ДОГОВОР 2021-2024\РЕГИСТРАЦИЯ Минтруда и СР РО\Титульный лист Приложение 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55" y="1749841"/>
            <a:ext cx="2615326" cy="4098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D:\ПРОФСОЮЗ ППО РГЭУ (РИНХ)\КОЛЛЕКТИВНЫЙ ДОГОВОР\КОЛЛЕКТИВНЫЙ ДОГОВОР 2021-2024\РЕГИСТРАЦИЯ Минтруда и СР РО\Титульный лист Приложение 1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70" y="3769810"/>
            <a:ext cx="2301369" cy="29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D:\ПРОФСОЮЗ ППО РГЭУ (РИНХ)\КОЛЛЕКТИВНЫЙ ДОГОВОР\КОЛЛЕКТИВНЫЙ ДОГОВОР 2021-2024\РЕГИСТРАЦИЯ Минтруда и СР РО\Титульный лист Приложение 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056" y="352249"/>
            <a:ext cx="2471931" cy="379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2748574"/>
            <a:ext cx="2490863" cy="388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9" y="5075621"/>
            <a:ext cx="1440160" cy="13965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226" y="548680"/>
            <a:ext cx="935358" cy="915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838832"/>
            <a:ext cx="2529545" cy="385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029" y="3731740"/>
            <a:ext cx="1834703" cy="2687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047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25034" y="267094"/>
            <a:ext cx="8928992" cy="1343531"/>
          </a:xfrm>
        </p:spPr>
        <p:txBody>
          <a:bodyPr/>
          <a:lstStyle/>
          <a:p>
            <a:pPr algn="ctr"/>
            <a:r>
              <a:rPr lang="en-US" sz="2400" b="1" dirty="0" smtClean="0">
                <a:effectLst/>
              </a:rPr>
              <a:t>II </a:t>
            </a:r>
            <a:r>
              <a:rPr lang="ru-RU" sz="2400" b="1" dirty="0" smtClean="0">
                <a:effectLst/>
              </a:rPr>
              <a:t>Всероссийская</a:t>
            </a:r>
            <a:r>
              <a:rPr lang="en-US" sz="2400" b="1" dirty="0" smtClean="0">
                <a:effectLst/>
              </a:rPr>
              <a:t> </a:t>
            </a:r>
            <a:r>
              <a:rPr lang="ru-RU" sz="2400" b="1" dirty="0" smtClean="0">
                <a:effectLst/>
              </a:rPr>
              <a:t>научно-практическая </a:t>
            </a:r>
            <a:r>
              <a:rPr lang="ru-RU" sz="2400" b="1" dirty="0">
                <a:effectLst/>
              </a:rPr>
              <a:t>конференция с международным участием «Человек труда и </a:t>
            </a:r>
            <a:r>
              <a:rPr lang="ru-RU" sz="2400" b="1" dirty="0" smtClean="0">
                <a:effectLst/>
              </a:rPr>
              <a:t>наука»</a:t>
            </a:r>
            <a:br>
              <a:rPr lang="ru-RU" sz="2400" b="1" dirty="0" smtClean="0">
                <a:effectLst/>
              </a:rPr>
            </a:b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25 октября </a:t>
            </a:r>
            <a:r>
              <a:rPr lang="ru-RU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202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года </a:t>
            </a:r>
            <a:endParaRPr lang="ru-RU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3" y="402929"/>
            <a:ext cx="791096" cy="915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0" name="Picture 2" descr="D:\ПРОФСОЮЗ ППО РГЭУ (РИНХ)\ОТЧЕТЫ\ОТЧЕТЫ 2021\ДОКЛАД 2021\ФОТО\Конференция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846376"/>
            <a:ext cx="2160240" cy="165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ПРОФСОЮЗ ППО РГЭУ (РИНХ)\СЕМИНАРЫ ПЛЕНУМЫ\НПК и ПКвал\ЮФУ\ЮФУ 2021\ФОТО\4d7512b2-2795-46b8-9fe0-836850be0c5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45" y="4585045"/>
            <a:ext cx="3271275" cy="203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ПРОФСОЮЗ ППО РГЭУ (РИНХ)\СЕМИНАРЫ ПЛЕНУМЫ\НПК и ПКвал\ЮФУ\ЮФУ 2021\ФОТО\156eeaa9-eb0d-481f-935e-5c8d3b0520e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66" y="4070639"/>
            <a:ext cx="4454018" cy="261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ПРОФСОЮЗ ППО РГЭУ (РИНХ)\СЕМИНАРЫ ПЛЕНУМЫ\НПК и ПКвал\ЮФУ\ЮФУ 2021\ФОТО\bf2bd17a-5cce-4c18-bf31-70a5bbd635e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367" y="1700808"/>
            <a:ext cx="4423403" cy="258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ПРОФСОЮЗ ППО РГЭУ (РИНХ)\СЕМИНАРЫ ПЛЕНУМЫ\НПК и ПКвал\ЮФУ\ЮФУ 2021\ФОТО\IMG_987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3" y="1732808"/>
            <a:ext cx="3257251" cy="223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:\ПРОФСОЮЗ ППО РГЭУ (РИНХ)\СЕМИНАРЫ ПЛЕНУМЫ\НПК и ПКвал\ЮФУ\ЮФУ 2021\ФОТО\IMG_799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1732808"/>
            <a:ext cx="2978521" cy="223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04" y="283770"/>
            <a:ext cx="1600978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0" name="Picture 2" descr="D:\ПРОФСОЮЗ ППО РГЭУ (РИНХ)\СЕМИНАРЫ ПЛЕНУМЫ\НПК и ПКвал\ЮФУ\ЮФУ 2021\ФОТО\88faae54-527a-49ed-b338-f64f0a949c9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98" y="4437112"/>
            <a:ext cx="1612119" cy="218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719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91802"/>
            <a:ext cx="791096" cy="915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D:\ПРОФСОЮЗ ППО РГЭУ (РИНХ)\ОТЧЕТЫ\ОТЧЕТЫ 2021\ДОКЛАД 2021\ФОТО\ВНПК Человек труда и наука\IMG_804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28800"/>
            <a:ext cx="3033936" cy="187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ПРОФСОЮЗ ППО РГЭУ (РИНХ)\ОТЧЕТЫ\ОТЧЕТЫ 2021\ДОКЛАД 2021\ФОТО\ВНПК Человек труда и наука\IMG_805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1" y="3521789"/>
            <a:ext cx="3005593" cy="189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ПРОФСОЮЗ ППО РГЭУ (РИНХ)\ОТЧЕТЫ\ОТЧЕТЫ 2021\ДОКЛАД 2021\ФОТО\ВНПК Человек труда и наука\IMG_805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72" y="5148071"/>
            <a:ext cx="3018638" cy="152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ПРОФСОЮЗ ППО РГЭУ (РИНХ)\ОТЧЕТЫ\ОТЧЕТЫ 2021\ДОКЛАД 2021\ФОТО\ВНПК Человек труда и наука\IMG_812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837" y="3788704"/>
            <a:ext cx="1628581" cy="275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ПРОФСОЮЗ ППО РГЭУ (РИНХ)\ОТЧЕТЫ\ОТЧЕТЫ 2021\ДОКЛАД 2021\ФОТО\ВНПК Человек труда и наука\IMG_812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4687024"/>
            <a:ext cx="3452746" cy="187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:\ПРОФСОЮЗ ППО РГЭУ (РИНХ)\ОТЧЕТЫ\ОТЧЕТЫ 2021\ДОКЛАД 2021\ФОТО\ВНПК Человек труда и наука\ВНПК ЧТиН_ Газета Академия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35" y="3788704"/>
            <a:ext cx="1827802" cy="275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:\ПРОФСОЮЗ ППО РГЭУ (РИНХ)\ОТЧЕТЫ\ОТЧЕТЫ 2021\ДОКЛАД 2021\ФОТО\ВНПК Человек труда и наука\Обращение министра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806703"/>
            <a:ext cx="234666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40" y="283770"/>
            <a:ext cx="1600978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5" name="Заголовок 1"/>
          <p:cNvSpPr>
            <a:spLocks noGrp="1"/>
          </p:cNvSpPr>
          <p:nvPr>
            <p:ph type="ctrTitle"/>
          </p:nvPr>
        </p:nvSpPr>
        <p:spPr>
          <a:xfrm>
            <a:off x="1204061" y="292776"/>
            <a:ext cx="8928992" cy="1343531"/>
          </a:xfrm>
        </p:spPr>
        <p:txBody>
          <a:bodyPr/>
          <a:lstStyle/>
          <a:p>
            <a:pPr algn="ctr"/>
            <a:r>
              <a:rPr lang="en-US" sz="2400" b="1" dirty="0" smtClean="0">
                <a:effectLst/>
              </a:rPr>
              <a:t>II </a:t>
            </a:r>
            <a:r>
              <a:rPr lang="ru-RU" sz="2400" b="1" dirty="0" smtClean="0">
                <a:effectLst/>
              </a:rPr>
              <a:t>Всероссийская</a:t>
            </a:r>
            <a:r>
              <a:rPr lang="en-US" sz="2400" b="1" dirty="0" smtClean="0">
                <a:effectLst/>
              </a:rPr>
              <a:t> </a:t>
            </a:r>
            <a:r>
              <a:rPr lang="ru-RU" sz="2400" b="1" dirty="0" smtClean="0">
                <a:effectLst/>
              </a:rPr>
              <a:t>научно-практическая </a:t>
            </a:r>
            <a:r>
              <a:rPr lang="ru-RU" sz="2400" b="1" dirty="0">
                <a:effectLst/>
              </a:rPr>
              <a:t>конференция с международным участием «Человек труда и </a:t>
            </a:r>
            <a:r>
              <a:rPr lang="ru-RU" sz="2400" b="1" dirty="0" smtClean="0">
                <a:effectLst/>
              </a:rPr>
              <a:t>наука»</a:t>
            </a:r>
            <a:br>
              <a:rPr lang="ru-RU" sz="2400" b="1" dirty="0" smtClean="0">
                <a:effectLst/>
              </a:rPr>
            </a:b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25 октября </a:t>
            </a: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202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года </a:t>
            </a:r>
            <a:endParaRPr lang="ru-RU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35" y="1890872"/>
            <a:ext cx="3456383" cy="189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030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ПРОФСОЮЗ ППО РГЭУ (РИНХ)\СЕМИНАРЫ ПЛЕНУМЫ\НПК и ПКвал\ЮФУ\ЮФУ 2021\ФОТО\Человек труда и наука\DSC_46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077" y="1917744"/>
            <a:ext cx="2591527" cy="205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ПРОФСОЮЗ ППО РГЭУ (РИНХ)\СЕМИНАРЫ ПЛЕНУМЫ\НПК и ПКвал\ЮФУ\ЮФУ 2021\ФОТО\Человек труда и наука\DSC_46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78" y="1917744"/>
            <a:ext cx="2808312" cy="191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ПРОФСОЮЗ ППО РГЭУ (РИНХ)\СЕМИНАРЫ ПЛЕНУМЫ\НПК и ПКвал\ЮФУ\ЮФУ 2021\ФОТО\Человек труда и наука\DSC_46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077" y="4602914"/>
            <a:ext cx="2621672" cy="193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ПРОФСОЮЗ ППО РГЭУ (РИНХ)\СЕМИНАРЫ ПЛЕНУМЫ\НПК и ПКвал\ЮФУ\ЮФУ 2021\ФОТО\Человек труда и наука\DSC_463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79" y="4377649"/>
            <a:ext cx="2726886" cy="205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:\ПРОФСОЮЗ ППО РГЭУ (РИНХ)\СЕМИНАРЫ ПЛЕНУМЫ\НПК и ПКвал\ЮФУ\ЮФУ 2021\ФОТО\Человек труда и наука\DSC_463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1917744"/>
            <a:ext cx="295072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D:\ПРОФСОЮЗ ППО РГЭУ (РИНХ)\СЕМИНАРЫ ПЛЕНУМЫ\НПК и ПКвал\ЮФУ\ЮФУ 2021\ФОТО\Человек труда и наука\DSC_463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4377649"/>
            <a:ext cx="2856000" cy="205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841" y="283770"/>
            <a:ext cx="1600978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4" name="Picture 2" descr="D:\ПРОФСОЮЗ ППО РГЭУ (РИНХ)\СЕМИНАРЫ ПЛЕНУМЫ\НПК и ПКвал\ЮФУ\ЮФУ 2021\ФОТО\Человек труда и наука\DSC_463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3089936"/>
            <a:ext cx="1871491" cy="17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>
            <a:spLocks noGrp="1"/>
          </p:cNvSpPr>
          <p:nvPr>
            <p:ph type="ctrTitle"/>
          </p:nvPr>
        </p:nvSpPr>
        <p:spPr>
          <a:xfrm>
            <a:off x="740326" y="188934"/>
            <a:ext cx="9757084" cy="1343531"/>
          </a:xfrm>
        </p:spPr>
        <p:txBody>
          <a:bodyPr/>
          <a:lstStyle/>
          <a:p>
            <a:pPr algn="ctr"/>
            <a:r>
              <a:rPr lang="en-US" sz="2400" b="1" dirty="0" smtClean="0">
                <a:effectLst/>
              </a:rPr>
              <a:t>II </a:t>
            </a:r>
            <a:r>
              <a:rPr lang="ru-RU" sz="2400" b="1" dirty="0" smtClean="0">
                <a:effectLst/>
              </a:rPr>
              <a:t>Всероссийская</a:t>
            </a:r>
            <a:r>
              <a:rPr lang="en-US" sz="2400" b="1" dirty="0" smtClean="0">
                <a:effectLst/>
              </a:rPr>
              <a:t> </a:t>
            </a:r>
            <a:r>
              <a:rPr lang="ru-RU" sz="2400" b="1" dirty="0" smtClean="0">
                <a:effectLst/>
              </a:rPr>
              <a:t>научно-практическая </a:t>
            </a:r>
            <a:r>
              <a:rPr lang="ru-RU" sz="2400" b="1" dirty="0">
                <a:effectLst/>
              </a:rPr>
              <a:t>конференция с международным участием «Человек труда и </a:t>
            </a:r>
            <a:r>
              <a:rPr lang="ru-RU" sz="2400" b="1" dirty="0" smtClean="0">
                <a:effectLst/>
              </a:rPr>
              <a:t>наука»</a:t>
            </a:r>
            <a:br>
              <a:rPr lang="ru-RU" sz="2400" b="1" dirty="0" smtClean="0">
                <a:effectLst/>
              </a:rPr>
            </a:br>
            <a:r>
              <a:rPr lang="ru-RU" sz="2400" b="1" dirty="0" smtClean="0">
                <a:solidFill>
                  <a:schemeClr val="tx1"/>
                </a:solidFill>
                <a:effectLst/>
              </a:rPr>
              <a:t>Секция </a:t>
            </a:r>
            <a:r>
              <a:rPr lang="ru-RU" sz="2400" b="1" dirty="0">
                <a:solidFill>
                  <a:schemeClr val="tx1"/>
                </a:solidFill>
                <a:effectLst/>
              </a:rPr>
              <a:t>«Экономика труда. Бережливое производство</a:t>
            </a:r>
            <a:r>
              <a:rPr lang="ru-RU" sz="2400" b="1" dirty="0" smtClean="0">
                <a:solidFill>
                  <a:schemeClr val="tx1"/>
                </a:solidFill>
                <a:effectLst/>
              </a:rPr>
              <a:t>»</a:t>
            </a:r>
            <a:br>
              <a:rPr lang="ru-RU" sz="2400" b="1" dirty="0" smtClean="0">
                <a:solidFill>
                  <a:schemeClr val="tx1"/>
                </a:solidFill>
                <a:effectLst/>
              </a:rPr>
            </a:br>
            <a:r>
              <a:rPr lang="ru-RU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25 октября 202</a:t>
            </a: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ru-RU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года</a:t>
            </a:r>
            <a:endParaRPr lang="ru-RU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 descr="D:\ПРОФСОЮЗ ППО РГЭУ (РИНХ)\СЕМИНАРЫ ПЛЕНУМЫ\НПК и ПКвал\ЮФУ\ЮФУ 2021\ФОТО\Человек труда и наука\DSC_463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177" y="3242335"/>
            <a:ext cx="1871491" cy="17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79" y="402929"/>
            <a:ext cx="791096" cy="915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1515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55840" y="4725144"/>
            <a:ext cx="7183376" cy="1523494"/>
          </a:xfrm>
        </p:spPr>
        <p:txBody>
          <a:bodyPr/>
          <a:lstStyle/>
          <a:p>
            <a:r>
              <a:rPr lang="ru-RU" sz="2400" b="1" dirty="0" smtClean="0">
                <a:solidFill>
                  <a:schemeClr val="tx1"/>
                </a:solidFill>
                <a:effectLst/>
              </a:rPr>
              <a:t>В </a:t>
            </a:r>
            <a:r>
              <a:rPr lang="ru-RU" sz="2400" b="1" dirty="0">
                <a:solidFill>
                  <a:schemeClr val="tx1"/>
                </a:solidFill>
                <a:effectLst/>
              </a:rPr>
              <a:t>2021 году на базе Центра исследования социально-трудовой сферы и проблем профсоюзного движения Южного федерального университета </a:t>
            </a:r>
            <a:r>
              <a:rPr lang="ru-RU" sz="2400" b="1" u="sng" dirty="0">
                <a:solidFill>
                  <a:schemeClr val="tx1"/>
                </a:solidFill>
                <a:effectLst/>
              </a:rPr>
              <a:t>2 члена ППОР РГЭУ (РИНХ) </a:t>
            </a:r>
            <a:endParaRPr lang="ru-RU" sz="2400" b="1" u="sng" dirty="0">
              <a:solidFill>
                <a:schemeClr val="tx1"/>
              </a:solidFill>
            </a:endParaRPr>
          </a:p>
        </p:txBody>
      </p:sp>
      <p:pic>
        <p:nvPicPr>
          <p:cNvPr id="6146" name="Picture 2" descr="D:\ПРОФСОЮЗ ППО РГЭУ (РИНХ)\СЕМИНАРЫ ПЛЕНУМЫ\НПК и ПКвал\ЮФУ\ЮФУ 2021\Социальное проектировнаие\Социальное проектирование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692696"/>
            <a:ext cx="3864311" cy="55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871864" y="692696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 smtClean="0"/>
              <a:t>Программа </a:t>
            </a:r>
            <a:r>
              <a:rPr lang="ru-RU" sz="2400" b="1" dirty="0"/>
              <a:t>повышения </a:t>
            </a:r>
            <a:r>
              <a:rPr lang="ru-RU" sz="2400" b="1" dirty="0" smtClean="0"/>
              <a:t>квалификации</a:t>
            </a:r>
          </a:p>
          <a:p>
            <a:pPr algn="ctr"/>
            <a:r>
              <a:rPr lang="ru-RU" sz="2400" b="1" dirty="0" smtClean="0"/>
              <a:t> </a:t>
            </a:r>
            <a:r>
              <a:rPr lang="ru-RU" sz="2400" b="1" dirty="0"/>
              <a:t>«Социальное </a:t>
            </a:r>
            <a:r>
              <a:rPr lang="ru-RU" sz="2400" b="1" dirty="0" smtClean="0"/>
              <a:t>проектирование</a:t>
            </a:r>
          </a:p>
          <a:p>
            <a:pPr algn="ctr"/>
            <a:r>
              <a:rPr lang="ru-RU" sz="2000" b="1" dirty="0" smtClean="0"/>
              <a:t>декабрь 2021 года</a:t>
            </a:r>
            <a:endParaRPr lang="ru-RU" sz="2000" b="1" dirty="0"/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80" y="2564904"/>
            <a:ext cx="1582967" cy="1599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2203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ПРОФСОЮЗ ППО РГЭУ (РИНХ)\СПРАТАКИАДА РГЭУ (РИНХ)\2021\08.09.2021\СПАРТАКИАДА 16.10.20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3484759"/>
            <a:ext cx="4863982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ПРОФСОЮЗ ППО РГЭУ (РИНХ)\СПРАТАКИАДА РГЭУ (РИНХ)\2021\08.09.2021\Вручение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9" y="2294232"/>
            <a:ext cx="313773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ПРОФСОЮЗ ППО РГЭУ (РИНХ)\СПРАТАКИАДА РГЭУ (РИНХ)\2021\08.09.2021\Волейболисты на сайт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572850"/>
            <a:ext cx="3152747" cy="20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ПРОФСОЮЗ ППО РГЭУ (РИНХ)\СПРАТАКИАДА РГЭУ (РИНХ)\2021\08.09.2021\Шахматисты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4672891"/>
            <a:ext cx="2787774" cy="19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ПРОФСОЮЗ ППО РГЭУ (РИНХ)\СПРАТАКИАДА РГЭУ (РИНХ)\2021\08.09.2021\Кубки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9" y="2420888"/>
            <a:ext cx="2787774" cy="193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26246" y="365073"/>
            <a:ext cx="1107422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0070C0"/>
                </a:solidFill>
              </a:rPr>
              <a:t>Спартакиада </a:t>
            </a:r>
            <a:endParaRPr lang="ru-RU" sz="3200" b="1" dirty="0" smtClean="0">
              <a:solidFill>
                <a:srgbClr val="0070C0"/>
              </a:solidFill>
            </a:endParaRPr>
          </a:p>
          <a:p>
            <a:pPr algn="ctr"/>
            <a:r>
              <a:rPr lang="ru-RU" sz="3200" b="1" dirty="0" smtClean="0"/>
              <a:t>работников </a:t>
            </a:r>
            <a:r>
              <a:rPr lang="ru-RU" sz="3200" b="1" dirty="0"/>
              <a:t>вузов Ростовской </a:t>
            </a:r>
            <a:r>
              <a:rPr lang="ru-RU" sz="3200" b="1" dirty="0" smtClean="0"/>
              <a:t>области</a:t>
            </a:r>
          </a:p>
          <a:p>
            <a:pPr algn="ctr"/>
            <a:r>
              <a:rPr lang="ru-RU" sz="2400" b="1" dirty="0" smtClean="0"/>
              <a:t>16 октября 2021 года</a:t>
            </a:r>
            <a:endParaRPr lang="ru-RU" sz="2400" b="1" dirty="0"/>
          </a:p>
        </p:txBody>
      </p:sp>
      <p:pic>
        <p:nvPicPr>
          <p:cNvPr id="8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060848"/>
            <a:ext cx="1600978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Рисунок 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93" y="593129"/>
            <a:ext cx="1224136" cy="1218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9" y="415109"/>
            <a:ext cx="1440160" cy="13965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451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534" y="5469805"/>
            <a:ext cx="1308665" cy="13513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https://im0-tub-ru.yandex.net/i?id=9da195b2520def5540c505cbf222d735-l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52" y="4437112"/>
            <a:ext cx="2857500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0-tub-ru.yandex.net/i?id=f62270bd56ff92df3f542be75e93f7ea-l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97" y="1916832"/>
            <a:ext cx="2932855" cy="23726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888travel.ru/images/stories/Abkhazia/psou3/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30" y="1916832"/>
            <a:ext cx="3132529" cy="21220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razvitiedetei.info/wp-content/uploads/2016/11/adigeya-2017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330" y="4272172"/>
            <a:ext cx="3132529" cy="228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euronn.ru/Image/gpgldp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552" y="1472400"/>
            <a:ext cx="5688631" cy="4045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434322" y="396562"/>
            <a:ext cx="114815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В</a:t>
            </a:r>
            <a:r>
              <a:rPr lang="ru-RU" sz="2000" dirty="0" smtClean="0"/>
              <a:t> </a:t>
            </a:r>
            <a:r>
              <a:rPr lang="ru-RU" sz="2000" dirty="0"/>
              <a:t>2021 году была произведена </a:t>
            </a:r>
            <a:r>
              <a:rPr lang="ru-RU" sz="2000" b="1" u="sng" dirty="0"/>
              <a:t>частичная оплата (компенсация) путевок </a:t>
            </a:r>
            <a:r>
              <a:rPr lang="ru-RU" sz="2000" dirty="0"/>
              <a:t>в санатории и пансионаты, а также по программам выходного дня </a:t>
            </a:r>
            <a:r>
              <a:rPr lang="ru-RU" sz="2000" b="1" dirty="0"/>
              <a:t>44-м членам Профсоюза</a:t>
            </a:r>
            <a:r>
              <a:rPr lang="ru-RU" sz="2000" dirty="0"/>
              <a:t>, включая </a:t>
            </a:r>
            <a:r>
              <a:rPr lang="ru-RU" sz="2000" b="1" dirty="0"/>
              <a:t>2-х неработающих пенсионеров</a:t>
            </a:r>
            <a:r>
              <a:rPr lang="ru-RU" sz="2000" dirty="0"/>
              <a:t>, а также </a:t>
            </a:r>
            <a:r>
              <a:rPr lang="ru-RU" sz="2000" b="1" dirty="0"/>
              <a:t>2-м детям</a:t>
            </a:r>
            <a:r>
              <a:rPr lang="ru-RU" sz="2000" dirty="0"/>
              <a:t>.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4270988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76672"/>
            <a:ext cx="1224136" cy="121849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2135560" y="298164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Федеральные государственные бюджетные учреждения </a:t>
            </a:r>
            <a:r>
              <a:rPr lang="ru-RU" sz="2400" b="1" dirty="0"/>
              <a:t>здравоохранения </a:t>
            </a:r>
            <a:endParaRPr lang="ru-RU" sz="2400" b="1" dirty="0" smtClean="0"/>
          </a:p>
          <a:p>
            <a:pPr algn="ctr"/>
            <a:r>
              <a:rPr lang="ru-RU" sz="2400" b="1" dirty="0" smtClean="0"/>
              <a:t>Российская Академия Наук</a:t>
            </a:r>
            <a:endParaRPr lang="ru-RU" sz="2400" dirty="0"/>
          </a:p>
        </p:txBody>
      </p:sp>
      <p:pic>
        <p:nvPicPr>
          <p:cNvPr id="2050" name="Picture 2" descr="https://prof.rsue.ru/img/news/%D0%9C%D0%94%D0%9F%D0%92%D0%9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060848"/>
            <a:ext cx="3086337" cy="20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s://bolyat-zubi.ru/content/screens/6987/logotip-sankt-peterburgskiy-dom-pansionat-veteranov-nauki-ran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s://bolyat-zubi.ru/content/screens/6987/logotip-sankt-peterburgskiy-dom-pansionat-veteranov-nauki-ran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Picture 18" descr="https://ic.pics.livejournal.com/slava_michailov/22351733/13065/13065_origin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476672"/>
            <a:ext cx="1361702" cy="121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i5.imageban.ru/out/2016/01/09/cbd3e41c290681e74fddc3f79a903b9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93" y="4437112"/>
            <a:ext cx="3091138" cy="20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www.multitour.ru/files/imgs/hotel_4959_19861_01_territoriya_do_uglich_1_128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044" y="2036408"/>
            <a:ext cx="3091138" cy="20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044" y="4440543"/>
            <a:ext cx="3154332" cy="2029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368131" y="1654978"/>
            <a:ext cx="531891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u="sng" dirty="0" smtClean="0"/>
              <a:t>БЕСПЛАТНЫЕ ПУТЕВКИ</a:t>
            </a:r>
          </a:p>
          <a:p>
            <a:pPr algn="ctr"/>
            <a:r>
              <a:rPr lang="ru-RU" sz="2400" b="1" dirty="0" smtClean="0"/>
              <a:t>для 27 членов Профсоюза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/>
              <a:t>Московский </a:t>
            </a:r>
            <a:r>
              <a:rPr lang="ru-RU" sz="2400" b="1" dirty="0"/>
              <a:t>Дом-пансионат </a:t>
            </a:r>
            <a:r>
              <a:rPr lang="ru-RU" sz="2400" dirty="0"/>
              <a:t>ветеранов науки РАН – </a:t>
            </a:r>
            <a:r>
              <a:rPr lang="ru-RU" sz="2400" b="1" dirty="0"/>
              <a:t>5 </a:t>
            </a:r>
            <a:r>
              <a:rPr lang="ru-RU" sz="2400" dirty="0" smtClean="0"/>
              <a:t>человек.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/>
              <a:t>Санкт-Петербургский </a:t>
            </a:r>
            <a:r>
              <a:rPr lang="ru-RU" sz="2400" b="1" dirty="0"/>
              <a:t>Дом-пансионат </a:t>
            </a:r>
            <a:r>
              <a:rPr lang="ru-RU" sz="2400" dirty="0"/>
              <a:t>ветеранов науки РАН – </a:t>
            </a:r>
            <a:r>
              <a:rPr lang="ru-RU" sz="2400" b="1" dirty="0"/>
              <a:t>8</a:t>
            </a:r>
            <a:r>
              <a:rPr lang="ru-RU" sz="2400" dirty="0"/>
              <a:t> </a:t>
            </a:r>
            <a:r>
              <a:rPr lang="ru-RU" sz="2400" dirty="0" smtClean="0"/>
              <a:t>человек.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/>
              <a:t>Санаторий </a:t>
            </a:r>
            <a:r>
              <a:rPr lang="ru-RU" sz="2400" b="1" dirty="0"/>
              <a:t>«УГЛИЧ» </a:t>
            </a:r>
            <a:r>
              <a:rPr lang="ru-RU" sz="2400" dirty="0"/>
              <a:t>(Ярославская область) – </a:t>
            </a:r>
            <a:r>
              <a:rPr lang="ru-RU" sz="2400" b="1" dirty="0" smtClean="0"/>
              <a:t>11</a:t>
            </a:r>
            <a:r>
              <a:rPr lang="ru-RU" sz="2400" dirty="0" smtClean="0"/>
              <a:t>человек.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smtClean="0"/>
              <a:t>Санаторий </a:t>
            </a:r>
            <a:r>
              <a:rPr lang="ru-RU" sz="2400" b="1" dirty="0"/>
              <a:t>им. А.М. Горького </a:t>
            </a:r>
            <a:r>
              <a:rPr lang="ru-RU" sz="2400" dirty="0"/>
              <a:t>(г. Кисловодск) – </a:t>
            </a:r>
            <a:r>
              <a:rPr lang="ru-RU" sz="2400" b="1" dirty="0"/>
              <a:t>3</a:t>
            </a:r>
            <a:r>
              <a:rPr lang="ru-RU" sz="2400" dirty="0"/>
              <a:t> человека.</a:t>
            </a:r>
          </a:p>
        </p:txBody>
      </p:sp>
    </p:spTree>
    <p:extLst>
      <p:ext uri="{BB962C8B-B14F-4D97-AF65-F5344CB8AC3E}">
        <p14:creationId xmlns:p14="http://schemas.microsoft.com/office/powerpoint/2010/main" val="4150870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1102029"/>
            <a:ext cx="1080120" cy="1078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Прямоугольник 3"/>
          <p:cNvSpPr/>
          <p:nvPr/>
        </p:nvSpPr>
        <p:spPr>
          <a:xfrm>
            <a:off x="6949666" y="2823642"/>
            <a:ext cx="460851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/>
              <a:t>Партнёрская социальная программа для членов Профсоюза </a:t>
            </a:r>
            <a:endParaRPr lang="ru-RU" sz="1600" b="1" dirty="0" smtClean="0"/>
          </a:p>
          <a:p>
            <a:pPr algn="ctr"/>
            <a:r>
              <a:rPr lang="ru-RU" sz="1600" b="1" dirty="0" smtClean="0"/>
              <a:t>от медицинской компании </a:t>
            </a:r>
            <a:r>
              <a:rPr lang="ru-RU" sz="2400" b="1" dirty="0" smtClean="0"/>
              <a:t>«ИНВИТРО»</a:t>
            </a:r>
          </a:p>
          <a:p>
            <a:r>
              <a:rPr lang="ru-RU" dirty="0" smtClean="0"/>
              <a:t>Для </a:t>
            </a:r>
            <a:r>
              <a:rPr lang="ru-RU" dirty="0"/>
              <a:t>членов Профсоюза установлены специальные льготные цены </a:t>
            </a:r>
            <a:r>
              <a:rPr lang="ru-RU" b="1" dirty="0"/>
              <a:t>со скидкой в размере</a:t>
            </a:r>
            <a:r>
              <a:rPr lang="ru-RU" dirty="0"/>
              <a:t> </a:t>
            </a:r>
            <a:r>
              <a:rPr lang="ru-RU" b="1" dirty="0" smtClean="0"/>
              <a:t>50 %</a:t>
            </a:r>
            <a:r>
              <a:rPr lang="ru-RU" dirty="0" smtClean="0"/>
              <a:t> </a:t>
            </a:r>
            <a:r>
              <a:rPr lang="ru-RU" dirty="0"/>
              <a:t> </a:t>
            </a:r>
            <a:r>
              <a:rPr lang="ru-RU" dirty="0" smtClean="0"/>
              <a:t>на </a:t>
            </a:r>
            <a:r>
              <a:rPr lang="ru-RU" dirty="0"/>
              <a:t>комплекс лабораторных исследований заболеваний сердца и сосудов, щитовидной железы и других  расширенных обследований. </a:t>
            </a:r>
            <a:endParaRPr lang="ru-RU" dirty="0" smtClean="0"/>
          </a:p>
          <a:p>
            <a:r>
              <a:rPr lang="ru-RU" dirty="0" smtClean="0"/>
              <a:t>Данной </a:t>
            </a:r>
            <a:r>
              <a:rPr lang="ru-RU" dirty="0"/>
              <a:t>услугой воспользовались </a:t>
            </a:r>
            <a:endParaRPr lang="ru-RU" dirty="0" smtClean="0"/>
          </a:p>
          <a:p>
            <a:pPr algn="ctr"/>
            <a:r>
              <a:rPr lang="ru-RU" b="1" dirty="0" smtClean="0"/>
              <a:t>58 членов профсоюзной организации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3074" name="Picture 2" descr="D:\ПРОФСОЮЗ ППО РГЭУ (РИНХ)\ОТЧЕТЫ\ОТЧЕТЫ 2021\ДОКЛАД 2021\ФОТО\ИНВИТРО 50 процентов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495721"/>
            <a:ext cx="444363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i1.photo.2gis.com/images/branch/9/1266637408937280_0e4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4" descr="https://slavia-rostov.ru/wp-content/uploads/2020/02/a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6" descr="https://medvestnik.ru/apps/mv/assets/cache/files/directory/organizations/8843/884343/front-jpg/front-z-400.jpg?time=1608645605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http://www.lkdental1.ru/Data/Sites/1/%D0%BF%D0%BE%D0%BB%D0%B8%D1%81%D0%B4%D0%BB%D1%8F%D0%B4%D0%B5%D1%82%D0%B5%D0%B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5" y="495721"/>
            <a:ext cx="3987825" cy="232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16886" y="2823642"/>
            <a:ext cx="42669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/>
              <a:t>Партнёрская социальная программа для членов Профсоюза </a:t>
            </a:r>
            <a:r>
              <a:rPr lang="ru-RU" sz="1600" b="1" dirty="0" smtClean="0"/>
              <a:t> от</a:t>
            </a:r>
          </a:p>
          <a:p>
            <a:pPr algn="ctr"/>
            <a:r>
              <a:rPr lang="ru-RU" sz="1600" b="1" dirty="0" smtClean="0"/>
              <a:t> </a:t>
            </a:r>
            <a:r>
              <a:rPr lang="ru-RU" sz="2400" b="1" dirty="0"/>
              <a:t>«АльфаСтрахование ОМС» филиал «</a:t>
            </a:r>
            <a:r>
              <a:rPr lang="ru-RU" sz="2400" b="1" dirty="0" err="1"/>
              <a:t>АсСтра</a:t>
            </a:r>
            <a:r>
              <a:rPr lang="ru-RU" sz="2400" b="1" dirty="0"/>
              <a:t>»  </a:t>
            </a:r>
          </a:p>
          <a:p>
            <a:endParaRPr lang="ru-RU" b="1" dirty="0"/>
          </a:p>
          <a:p>
            <a:r>
              <a:rPr lang="ru-RU" dirty="0" smtClean="0"/>
              <a:t>Пролонгирован </a:t>
            </a:r>
            <a:r>
              <a:rPr lang="ru-RU" dirty="0"/>
              <a:t>договор с компанией </a:t>
            </a:r>
            <a:r>
              <a:rPr lang="ru-RU" dirty="0" smtClean="0"/>
              <a:t> о </a:t>
            </a:r>
            <a:r>
              <a:rPr lang="ru-RU" dirty="0"/>
              <a:t>предоставлении </a:t>
            </a:r>
            <a:r>
              <a:rPr lang="ru-RU" dirty="0" smtClean="0"/>
              <a:t> на </a:t>
            </a:r>
            <a:r>
              <a:rPr lang="ru-RU" dirty="0"/>
              <a:t>льготной основе услуг страхования, а также бесплатного оформления полиса обязательного медицинского страхования. </a:t>
            </a:r>
          </a:p>
        </p:txBody>
      </p:sp>
    </p:spTree>
    <p:extLst>
      <p:ext uri="{BB962C8B-B14F-4D97-AF65-F5344CB8AC3E}">
        <p14:creationId xmlns:p14="http://schemas.microsoft.com/office/powerpoint/2010/main" val="444947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ПРОФСОЮЗ ППО РГЭУ (РИНХ)\ФОТО ПРОФ\ПРОФКОМ апрель 2021\DSC_89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18" y="548680"/>
            <a:ext cx="5472254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ПРОФСОЮЗ ППО РГЭУ (РИНХ)\ФОТО ПРОФ\ПРОФКОМ апрель 2021\DSC_89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3645024"/>
            <a:ext cx="405655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ПРОФСОЮЗ ППО РГЭУ (РИНХ)\ФОТО ПРОФ\ПРОФКОМ апрель 2021\DSC_896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645024"/>
            <a:ext cx="403244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59" y="4437112"/>
            <a:ext cx="1368152" cy="1515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Прямоугольник 1"/>
          <p:cNvSpPr/>
          <p:nvPr/>
        </p:nvSpPr>
        <p:spPr>
          <a:xfrm>
            <a:off x="210072" y="856000"/>
            <a:ext cx="2664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ПЕРВИЧНАЯ ПРОФСОЮЗНАЯ ОРГАНИЗАЦИЯ</a:t>
            </a:r>
            <a:endParaRPr lang="ru-RU" sz="2400" dirty="0"/>
          </a:p>
          <a:p>
            <a:pPr algn="ctr"/>
            <a:r>
              <a:rPr lang="ru-RU" sz="2400" b="1" dirty="0"/>
              <a:t> РАБОТНИКОВ РГЭУ (РИНХ) </a:t>
            </a:r>
            <a:endParaRPr lang="ru-RU" sz="2400" b="1" dirty="0" smtClean="0"/>
          </a:p>
          <a:p>
            <a:pPr algn="ctr"/>
            <a:r>
              <a:rPr lang="ru-RU" sz="2400" b="1" dirty="0" smtClean="0"/>
              <a:t>- 2021 -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976320" y="603220"/>
            <a:ext cx="3048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985 работников - членов Профсоюза</a:t>
            </a:r>
            <a:r>
              <a:rPr lang="ru-RU" dirty="0"/>
              <a:t>, </a:t>
            </a:r>
            <a:endParaRPr lang="ru-RU" dirty="0" smtClean="0"/>
          </a:p>
          <a:p>
            <a:pPr algn="ctr"/>
            <a:r>
              <a:rPr lang="ru-RU" dirty="0" smtClean="0"/>
              <a:t>включая </a:t>
            </a:r>
            <a:r>
              <a:rPr lang="ru-RU" dirty="0"/>
              <a:t>Таганрогский институт им. А.П. </a:t>
            </a:r>
            <a:r>
              <a:rPr lang="ru-RU" dirty="0" smtClean="0"/>
              <a:t>Чехова, финансово-экономический колледж и </a:t>
            </a:r>
            <a:r>
              <a:rPr lang="ru-RU" dirty="0"/>
              <a:t>филиал в г. </a:t>
            </a:r>
            <a:r>
              <a:rPr lang="ru-RU" dirty="0" smtClean="0"/>
              <a:t>Миллерово.</a:t>
            </a:r>
          </a:p>
          <a:p>
            <a:pPr algn="ctr"/>
            <a:r>
              <a:rPr lang="ru-RU" b="1" dirty="0" smtClean="0"/>
              <a:t>Охват </a:t>
            </a:r>
            <a:r>
              <a:rPr lang="ru-RU" b="1" dirty="0"/>
              <a:t>профчленством - 74,1</a:t>
            </a:r>
            <a:r>
              <a:rPr lang="ru-RU" dirty="0"/>
              <a:t>%.</a:t>
            </a:r>
          </a:p>
        </p:txBody>
      </p:sp>
    </p:spTree>
    <p:extLst>
      <p:ext uri="{BB962C8B-B14F-4D97-AF65-F5344CB8AC3E}">
        <p14:creationId xmlns:p14="http://schemas.microsoft.com/office/powerpoint/2010/main" val="3036222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384032" y="1268760"/>
            <a:ext cx="49685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53 члена Профсоюза получили </a:t>
            </a:r>
            <a:r>
              <a:rPr lang="ru-RU" sz="2800" b="1" dirty="0"/>
              <a:t>материальную </a:t>
            </a:r>
            <a:r>
              <a:rPr lang="ru-RU" sz="2800" b="1" dirty="0" smtClean="0"/>
              <a:t>помощь, </a:t>
            </a:r>
            <a:r>
              <a:rPr lang="ru-RU" sz="2800" b="1" dirty="0"/>
              <a:t>включая переболевших </a:t>
            </a:r>
            <a:r>
              <a:rPr lang="ru-RU" sz="2800" b="1" dirty="0" err="1" smtClean="0"/>
              <a:t>короновирусом</a:t>
            </a:r>
            <a:r>
              <a:rPr lang="ru-RU" sz="2800" dirty="0" smtClean="0"/>
              <a:t>,</a:t>
            </a:r>
            <a:endParaRPr lang="ru-RU" sz="2800" dirty="0"/>
          </a:p>
          <a:p>
            <a:r>
              <a:rPr lang="ru-RU" sz="2800" dirty="0" smtClean="0"/>
              <a:t>в </a:t>
            </a:r>
            <a:r>
              <a:rPr lang="ru-RU" sz="2800" dirty="0"/>
              <a:t>соответствии с Положением об условиях и порядке оказания материальной помощи членам профсоюзной организации РГЭУ (РИНХ</a:t>
            </a:r>
            <a:r>
              <a:rPr lang="ru-RU" sz="2800" dirty="0" smtClean="0"/>
              <a:t>)</a:t>
            </a:r>
            <a:endParaRPr lang="ru-RU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340768"/>
            <a:ext cx="28384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02" y="1916832"/>
            <a:ext cx="2160240" cy="2880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1115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4397072"/>
            <a:ext cx="1368152" cy="1515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 descr="D:\ПРОФСОЮЗ ППО РГЭУ (РИНХ)\ФОТО ПРОФ\ПРОФКОМ апрель 2021\DSC_897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268760"/>
            <a:ext cx="2592288" cy="18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ПРОФСОЮЗ ППО РГЭУ (РИНХ)\ФОТО ПРОФ\ПРОФКОМ апрель 2021\DSC_90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580" y="1171482"/>
            <a:ext cx="2572519" cy="18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ПРОФСОЮЗ ППО РГЭУ (РИНХ)\ОТЧЕТЫ\ОТЧЕТЫ 2021\ДОКЛАД 2021\ФОТО\Почетные грамоты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59" y="420124"/>
            <a:ext cx="5184576" cy="37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121" y="4703725"/>
            <a:ext cx="1600978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Прямоугольник 1"/>
          <p:cNvSpPr/>
          <p:nvPr/>
        </p:nvSpPr>
        <p:spPr>
          <a:xfrm>
            <a:off x="2350647" y="4563410"/>
            <a:ext cx="74168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Ростовской областной организацией профсоюза образования были награждены почетными грамотами 3 члена профсоюзного </a:t>
            </a:r>
            <a:r>
              <a:rPr lang="ru-RU" sz="2000" dirty="0" smtClean="0"/>
              <a:t>комитета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dirty="0" smtClean="0"/>
              <a:t>Карпова </a:t>
            </a:r>
            <a:r>
              <a:rPr lang="ru-RU" sz="2000" b="1" dirty="0"/>
              <a:t>Елена </a:t>
            </a:r>
            <a:r>
              <a:rPr lang="ru-RU" sz="2000" b="1" dirty="0" smtClean="0"/>
              <a:t>Николаевна.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dirty="0" smtClean="0"/>
              <a:t>Карелина </a:t>
            </a:r>
            <a:r>
              <a:rPr lang="ru-RU" sz="2000" b="1" dirty="0"/>
              <a:t>Виктория </a:t>
            </a:r>
            <a:r>
              <a:rPr lang="ru-RU" sz="2000" b="1" dirty="0" smtClean="0"/>
              <a:t>Ивановна.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b="1" dirty="0" smtClean="0"/>
              <a:t>Островская </a:t>
            </a:r>
            <a:r>
              <a:rPr lang="ru-RU" sz="2000" b="1" dirty="0"/>
              <a:t>Ирина Александровна.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711929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ПРОФСОЮЗ ППО РГЭУ (РИНХ)\ОТЧЕТЫ\ОТЧЕТЫ 2021\ДОКЛАД 2021\ФОТО\IMG_85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476672"/>
            <a:ext cx="324036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ПРОФСОЮЗ ППО РГЭУ (РИНХ)\ОТЧЕТЫ\ОТЧЕТЫ 2021\ДОКЛАД 2021\ФОТО\IMG_85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995" y="524171"/>
            <a:ext cx="3203848" cy="264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172.16.0.53\fileserver\users\!МЕДИАЦЕНТР\ФОТО!!!\2021\ЮБИЛЕЙ\Гала мероприятие\гала-концерт 90 лет\DSC_44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894" y="3140968"/>
            <a:ext cx="4688109" cy="34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293" y="1231890"/>
            <a:ext cx="1600978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Рисунок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4221088"/>
            <a:ext cx="1368152" cy="1515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921" y="4119706"/>
            <a:ext cx="1849995" cy="16172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54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3" y="1017021"/>
            <a:ext cx="1224136" cy="1009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AutoShape 4" descr="https://apf.mail.ru/cgi-bin/readmsg?id=16109513791466005650;0;1&amp;exif=1&amp;full=1&amp;x-email=gordeev.se%40mail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6" descr="https://apf.mail.ru/cgi-bin/readmsg?id=16109513791466005650;0;1&amp;exif=1&amp;full=1&amp;x-email=gordeev.se%40mail.ru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8" descr="https://apf.mail.ru/cgi-bin/readmsg?id=16109513791466005650;0;1&amp;exif=1&amp;full=1&amp;x-email=gordeev.se%40mail.ru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10" descr="https://apf.mail.ru/cgi-bin/readmsg?id=16109513791466005650;0;1&amp;exif=1&amp;full=1&amp;x-email=gordeev.se%40mail.ru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8184232" y="566396"/>
            <a:ext cx="37444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/>
              <a:t>В </a:t>
            </a:r>
            <a:r>
              <a:rPr lang="ru-RU" sz="2000" dirty="0"/>
              <a:t>2021 году в рамках действия Коллективного договора </a:t>
            </a:r>
            <a:r>
              <a:rPr lang="ru-RU" sz="2000" b="1" dirty="0"/>
              <a:t>за счет средств профбюджета и финансовой поддержки со стороны работодателя </a:t>
            </a:r>
            <a:r>
              <a:rPr lang="ru-RU" sz="2000" dirty="0" smtClean="0"/>
              <a:t>были </a:t>
            </a:r>
            <a:r>
              <a:rPr lang="ru-RU" sz="2000" dirty="0"/>
              <a:t>приобретены </a:t>
            </a:r>
            <a:r>
              <a:rPr lang="ru-RU" sz="2000" b="1" dirty="0"/>
              <a:t>новогодние подарки всем работникам - членам Профсоюза и 328-м детям. </a:t>
            </a:r>
            <a:r>
              <a:rPr lang="ru-RU" sz="2000" dirty="0"/>
              <a:t>К новому 2022 году были предоставлены в структурные подразделения университета и его филиалов </a:t>
            </a:r>
            <a:r>
              <a:rPr lang="ru-RU" sz="2000" b="1" dirty="0"/>
              <a:t>настенные календари-квартальники в количестве 400 штук. </a:t>
            </a:r>
          </a:p>
        </p:txBody>
      </p:sp>
      <p:pic>
        <p:nvPicPr>
          <p:cNvPr id="6146" name="Picture 2" descr="D:\ПРОФСОЮЗ ППО РГЭУ (РИНХ)\ОТЧЕТЫ\ОТЧЕТЫ 2021\ДОКЛАД 2021\ФОТО\Подарки НГ 20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7" y="312737"/>
            <a:ext cx="2030801" cy="27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017021"/>
            <a:ext cx="1600978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7" y="3227601"/>
            <a:ext cx="76962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182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68" y="569735"/>
            <a:ext cx="1296144" cy="1224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3684834" y="732249"/>
            <a:ext cx="49664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70 школьников </a:t>
            </a:r>
            <a:r>
              <a:rPr lang="ru-RU" sz="2800" b="1" dirty="0"/>
              <a:t>- </a:t>
            </a:r>
            <a:r>
              <a:rPr lang="ru-RU" sz="2800" b="1" dirty="0" smtClean="0"/>
              <a:t>детей </a:t>
            </a:r>
            <a:r>
              <a:rPr lang="ru-RU" sz="2800" b="1" dirty="0"/>
              <a:t>членов </a:t>
            </a:r>
            <a:r>
              <a:rPr lang="ru-RU" sz="2800" b="1" dirty="0" smtClean="0"/>
              <a:t>Профсоюза</a:t>
            </a:r>
            <a:r>
              <a:rPr lang="ru-RU" sz="2800" dirty="0" smtClean="0"/>
              <a:t>, </a:t>
            </a:r>
          </a:p>
          <a:p>
            <a:pPr algn="ctr"/>
            <a:r>
              <a:rPr lang="ru-RU" sz="2800" dirty="0" smtClean="0"/>
              <a:t>успешно окончившие </a:t>
            </a:r>
            <a:r>
              <a:rPr lang="ru-RU" sz="2800" dirty="0"/>
              <a:t>учебный год, </a:t>
            </a:r>
            <a:endParaRPr lang="ru-RU" sz="2800" dirty="0" smtClean="0"/>
          </a:p>
          <a:p>
            <a:pPr algn="ctr"/>
            <a:r>
              <a:rPr lang="ru-RU" sz="2800" dirty="0" smtClean="0"/>
              <a:t> получили ценные подарки – </a:t>
            </a:r>
          </a:p>
          <a:p>
            <a:pPr algn="ctr"/>
            <a:r>
              <a:rPr lang="ru-RU" sz="2800" b="1" dirty="0" smtClean="0"/>
              <a:t>подарочные </a:t>
            </a:r>
            <a:r>
              <a:rPr lang="ru-RU" sz="2800" b="1" dirty="0"/>
              <a:t>сертификаты </a:t>
            </a:r>
            <a:endParaRPr lang="ru-RU" sz="2800" b="1" dirty="0" smtClean="0"/>
          </a:p>
          <a:p>
            <a:pPr algn="ctr"/>
            <a:r>
              <a:rPr lang="ru-RU" sz="2800" dirty="0" smtClean="0"/>
              <a:t>от </a:t>
            </a:r>
            <a:r>
              <a:rPr lang="ru-RU" sz="2800" dirty="0"/>
              <a:t>ООО «Южная канцелярская компания»</a:t>
            </a:r>
            <a:r>
              <a:rPr lang="ru-RU" sz="2800" b="1" dirty="0"/>
              <a:t> </a:t>
            </a:r>
            <a:endParaRPr lang="ru-RU" sz="2800" b="1" dirty="0" smtClean="0"/>
          </a:p>
          <a:p>
            <a:pPr algn="ctr"/>
            <a:r>
              <a:rPr lang="ru-RU" sz="2800" b="1" dirty="0" smtClean="0"/>
              <a:t>(</a:t>
            </a:r>
            <a:r>
              <a:rPr lang="ru-RU" sz="2800" b="1" dirty="0"/>
              <a:t>группа компаний «Зебра»)</a:t>
            </a:r>
          </a:p>
        </p:txBody>
      </p:sp>
      <p:pic>
        <p:nvPicPr>
          <p:cNvPr id="5122" name="Picture 2" descr="D:\ПРОФСОЮЗ ППО РГЭУ (РИНХ)\ОТЧЕТЫ\ОТЧЕТЫ 2021\ДОКЛАД 2021\ФОТО\IMG_79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948638"/>
            <a:ext cx="3096344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sun9-18.userapi.com/impg/-G0B-BV_5rcQjzErbQKpBH-BE78S-78vC7mfGA/GyXSxFb90T0.jpg?size=1280x960&amp;quality=96&amp;sign=a30d058aa57be07252de40cbd4798804&amp;type=alb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s://sun9-18.userapi.com/impg/-G0B-BV_5rcQjzErbQKpBH-BE78S-78vC7mfGA/GyXSxFb90T0.jpg?size=1280x960&amp;quality=96&amp;sign=a30d058aa57be07252de40cbd4798804&amp;type=albu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7" name="Picture 5" descr="C:\Users\proforgrinh.RSEU\Downloads\IMG_79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290" y="3738534"/>
            <a:ext cx="3222291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7" descr="https://www.abro-home.ru/upload/medialibrary/a88/a8894159ef7899c39215da366eef98e5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1" name="Picture 9" descr="https://i.ytimg.com/vi/mHL1hXLnci0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291" y="580486"/>
            <a:ext cx="324692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394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79" y="332180"/>
            <a:ext cx="5400600" cy="3527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7" y="2645466"/>
            <a:ext cx="2858726" cy="2071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4967323"/>
            <a:ext cx="4681537" cy="161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289" y="3713967"/>
            <a:ext cx="4677048" cy="169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813" y="1366956"/>
            <a:ext cx="3006278" cy="238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04" y="332656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399" y="5279873"/>
            <a:ext cx="3085105" cy="130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4077072"/>
            <a:ext cx="962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Рисунок 14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1" y="313914"/>
            <a:ext cx="881330" cy="914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53" y="302819"/>
            <a:ext cx="2734015" cy="2128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74" y="4706148"/>
            <a:ext cx="2796372" cy="185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271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84555" y="1517446"/>
            <a:ext cx="1137726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ru-RU" sz="2400" b="1" dirty="0"/>
              <a:t>Бесплатные курсы ораторского мастерства </a:t>
            </a:r>
            <a:r>
              <a:rPr lang="ru-RU" sz="2400" dirty="0"/>
              <a:t>в целях предупреждения и профилактики профессиональных заболеваний голосового аппарата (модератор  программы – руководитель СКЦ РГЭУ (РИНХ) </a:t>
            </a:r>
            <a:r>
              <a:rPr lang="ru-RU" sz="2400" b="1" dirty="0"/>
              <a:t>Борисова Ирина Николаевна</a:t>
            </a:r>
            <a:r>
              <a:rPr lang="ru-RU" sz="2400" dirty="0"/>
              <a:t>). </a:t>
            </a:r>
            <a:endParaRPr lang="ru-RU" sz="2400" dirty="0" smtClean="0"/>
          </a:p>
          <a:p>
            <a:pPr marL="457200" lvl="0" indent="-457200">
              <a:buFont typeface="+mj-lt"/>
              <a:buAutoNum type="arabicPeriod"/>
            </a:pP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/>
              <a:t>Бесплатные тренинги по профилактике синдрома профессионального выгорания </a:t>
            </a:r>
            <a:r>
              <a:rPr lang="ru-RU" sz="2400" dirty="0"/>
              <a:t>(модератор  программы – педагог-психолог ФЭК РГЭУ (РИНХ) </a:t>
            </a:r>
            <a:r>
              <a:rPr lang="ru-RU" sz="2400" b="1" dirty="0"/>
              <a:t>Романовская Галина Васильевна</a:t>
            </a:r>
            <a:r>
              <a:rPr lang="ru-RU" sz="2400" dirty="0" smtClean="0"/>
              <a:t>).</a:t>
            </a:r>
          </a:p>
          <a:p>
            <a:pPr marL="457200" lvl="0" indent="-457200">
              <a:buFont typeface="+mj-lt"/>
              <a:buAutoNum type="arabicPeriod"/>
            </a:pP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ru-RU" sz="2400" b="1" dirty="0"/>
              <a:t>Тематические экскурсионные программы</a:t>
            </a:r>
            <a:r>
              <a:rPr lang="ru-RU" sz="2400" dirty="0"/>
              <a:t>, направленные на ознакомление с историей РГЭУ (РИНХ), г. Ростова-на-Дону и Донского края (модератор  программы – доцент кафедры коммерции и логистики </a:t>
            </a:r>
            <a:r>
              <a:rPr lang="ru-RU" sz="2400" b="1" dirty="0" err="1"/>
              <a:t>Согомонян</a:t>
            </a:r>
            <a:r>
              <a:rPr lang="ru-RU" sz="2400" b="1" dirty="0"/>
              <a:t> Светлана Александровна</a:t>
            </a:r>
            <a:r>
              <a:rPr lang="ru-RU" sz="2400" dirty="0"/>
              <a:t>). </a:t>
            </a:r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187" y="425419"/>
            <a:ext cx="881330" cy="914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Прямоугольник 6"/>
          <p:cNvSpPr/>
          <p:nvPr/>
        </p:nvSpPr>
        <p:spPr>
          <a:xfrm>
            <a:off x="1491315" y="340311"/>
            <a:ext cx="8928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Запланированные для </a:t>
            </a:r>
            <a:r>
              <a:rPr lang="ru-R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членов профсоюза</a:t>
            </a:r>
            <a:endParaRPr lang="ru-RU" sz="2400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ru-RU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в 2022 году </a:t>
            </a:r>
          </a:p>
          <a:p>
            <a:pPr algn="ctr"/>
            <a:r>
              <a:rPr lang="ru-RU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новые социальные программы :</a:t>
            </a:r>
            <a:endParaRPr lang="ru-RU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5" y="391835"/>
            <a:ext cx="1224136" cy="981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238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316" y="2492896"/>
            <a:ext cx="11643083" cy="2088232"/>
          </a:xfrm>
        </p:spPr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ru-RU" sz="2800" b="1" dirty="0" smtClean="0">
                <a:solidFill>
                  <a:schemeClr val="tx1"/>
                </a:solidFill>
              </a:rPr>
              <a:t>ОТЧЁТ </a:t>
            </a:r>
            <a:r>
              <a:rPr lang="ru-RU" sz="2800" dirty="0">
                <a:solidFill>
                  <a:schemeClr val="tx1"/>
                </a:solidFill>
              </a:rPr>
              <a:t/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ПЕРВИЧНОЙ ПРОФСОЮЗНОЙ </a:t>
            </a:r>
            <a:r>
              <a:rPr lang="ru-RU" sz="2800" b="1" dirty="0">
                <a:solidFill>
                  <a:schemeClr val="tx1"/>
                </a:solidFill>
              </a:rPr>
              <a:t>ОРГАНИЗАЦИИ </a:t>
            </a:r>
            <a:r>
              <a:rPr lang="ru-RU" sz="2800" b="1" dirty="0" smtClean="0">
                <a:solidFill>
                  <a:schemeClr val="tx1"/>
                </a:solidFill>
              </a:rPr>
              <a:t/>
            </a:r>
            <a:br>
              <a:rPr lang="ru-RU" sz="2800" b="1" dirty="0" smtClean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РАБОТНИКОВ </a:t>
            </a:r>
            <a:r>
              <a:rPr lang="ru-RU" sz="2800" b="1" dirty="0">
                <a:solidFill>
                  <a:schemeClr val="tx1"/>
                </a:solidFill>
              </a:rPr>
              <a:t>РГЭУ (РИНХ) </a:t>
            </a:r>
            <a:r>
              <a:rPr lang="ru-RU" sz="2800" b="1" dirty="0" smtClean="0">
                <a:solidFill>
                  <a:schemeClr val="tx1"/>
                </a:solidFill>
              </a:rPr>
              <a:t/>
            </a:r>
            <a:br>
              <a:rPr lang="ru-RU" sz="2800" b="1" dirty="0" smtClean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за 2021 год</a:t>
            </a:r>
            <a:br>
              <a:rPr lang="ru-RU" sz="2800" b="1" dirty="0" smtClean="0">
                <a:solidFill>
                  <a:schemeClr val="tx1"/>
                </a:solidFill>
              </a:rPr>
            </a:br>
            <a:endParaRPr lang="ru-RU" sz="2800" dirty="0">
              <a:solidFill>
                <a:schemeClr val="tx1"/>
              </a:solidFill>
              <a:effectLst>
                <a:outerShdw blurRad="50800" dist="38100" dir="2700000" algn="tl">
                  <a:prstClr val="black">
                    <a:alpha val="40000"/>
                  </a:prstClr>
                </a:outerShdw>
              </a:effectLst>
              <a:latin typeface="Calibri"/>
              <a:cs typeface="Arial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9376" y="4725144"/>
            <a:ext cx="9937104" cy="1944216"/>
          </a:xfrm>
        </p:spPr>
        <p:txBody>
          <a:bodyPr>
            <a:noAutofit/>
          </a:bodyPr>
          <a:lstStyle/>
          <a:p>
            <a:r>
              <a:rPr lang="ru-RU" sz="2800" b="1" i="0" dirty="0" smtClean="0">
                <a:solidFill>
                  <a:schemeClr val="tx1"/>
                </a:solidFill>
              </a:rPr>
              <a:t>Гордеев Станислав Евгеньевич</a:t>
            </a:r>
          </a:p>
          <a:p>
            <a:endParaRPr lang="ru-RU" sz="2800" b="1" i="0" dirty="0" smtClean="0">
              <a:solidFill>
                <a:schemeClr val="tx1"/>
              </a:solidFill>
            </a:endParaRPr>
          </a:p>
          <a:p>
            <a:r>
              <a:rPr lang="ru-RU" sz="2800" b="1" dirty="0" smtClean="0">
                <a:solidFill>
                  <a:schemeClr val="tx1"/>
                </a:solidFill>
              </a:rPr>
              <a:t>Председатель ППО работников РГЭУ (РИНХ)</a:t>
            </a:r>
            <a:endParaRPr lang="ru-RU" sz="2800" b="1" i="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404664"/>
            <a:ext cx="1584176" cy="16423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26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7" y="215184"/>
            <a:ext cx="1792224" cy="18318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38050"/>
            <a:ext cx="2045232" cy="1586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762664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ПРОФСОЮЗ ППО РГЭУ (РИНХ)\ЮБИЛЕЙ\БИОГРАФИИ\P10101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90462"/>
            <a:ext cx="1224136" cy="188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ПРОФСОЮЗ ППО РГЭУ (РИНХ)\ЮБИЛЕЙ\БИОГРАФИИ\P101017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05" y="317576"/>
            <a:ext cx="1224136" cy="188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ПРОФСОЮЗ ППО РГЭУ (РИНХ)\ЮБИЛЕЙ\БИОГРАФИИ\P101017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70" y="317576"/>
            <a:ext cx="1224136" cy="188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ПРОФСОЮЗ ППО РГЭУ (РИНХ)\ЮБИЛЕЙ\БИОГРАФИИ\Кленов Евгений Александрович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60" y="317575"/>
            <a:ext cx="1437897" cy="187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ПРОФСОЮЗ ППО РГЭУ (РИНХ)\ЮБИЛЕЙ\БИОГРАФИИ\НАГОРНЯК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354" y="388355"/>
            <a:ext cx="1257800" cy="18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ПРОФСОЮЗ ППО РГЭУ (РИНХ)\ЮБИЛЕЙ\БИОГРАФИИ\Останоков Анатолий Федорович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72" y="2563032"/>
            <a:ext cx="1382803" cy="18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ПРОФСОЮЗ ППО РГЭУ (РИНХ)\ЮБИЛЕЙ\БИОГРАФИИ\РОЗЕНБЛЮМ\РОЗЕНБЛЮМ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433" y="2564904"/>
            <a:ext cx="1378794" cy="187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ПРОФСОЮЗ ППО РГЭУ (РИНХ)\ЮБИЛЕЙ\БИОГРАФИИ\ЗАИКА\Заика Иван Георгиевич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103" y="2570227"/>
            <a:ext cx="1368151" cy="187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01" y="2564904"/>
            <a:ext cx="1352376" cy="1871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045" y="2598535"/>
            <a:ext cx="1455050" cy="188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36" y="2564903"/>
            <a:ext cx="1608340" cy="187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58" y="379674"/>
            <a:ext cx="1336234" cy="182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4789839"/>
            <a:ext cx="1461593" cy="1824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 descr="D:\ПРОФСОЮЗ ППО РГЭУ (РИНХ)\ЮБИЛЕЙ\ФИЛЬМ ПО РГЭУ (РИНХ)\ФОТО\Профсоюз\кафедра политэкономии 1961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630" y="388355"/>
            <a:ext cx="2802278" cy="18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:\ПРОФСОЮЗ ППО РГЭУ (РИНХ)\ЮБИЛЕЙ\ФИЛЬМ ПО РГЭУ (РИНХ)\ФОТО\Профсоюз\2006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097" y="4752090"/>
            <a:ext cx="3209718" cy="188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D:\ПРОФСОЮЗ ППО РГЭУ (РИНХ)\ЮБИЛЕЙ\ФИЛЬМ ПО РГЭУ (РИНХ)\ФОТО\Гордиенко Елена Николаевна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4752091"/>
            <a:ext cx="1290572" cy="18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:\ПРОФСОЮЗ ППО РГЭУ (РИНХ)\ЮБИЛЕЙ\ФИЛЬМ ПО РГЭУ (РИНХ)\ФОТО\FIL17.TIF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91" y="2570227"/>
            <a:ext cx="1265896" cy="186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846" y="4780854"/>
            <a:ext cx="1369120" cy="184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D:\ПРОФСОЮЗ ППО РГЭУ (РИНХ)\СОВЕТ ВЕТЕРАНОВ РГЭУ (РИНХ)\ПАМЯТЬ\Гуревич\Гуревич Ю.Л.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321" y="4748509"/>
            <a:ext cx="1339666" cy="188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/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423" y="4656561"/>
            <a:ext cx="792088" cy="757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Прямоугольник 23"/>
          <p:cNvSpPr/>
          <p:nvPr/>
        </p:nvSpPr>
        <p:spPr>
          <a:xfrm>
            <a:off x="10236262" y="5414503"/>
            <a:ext cx="17156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C00000"/>
                </a:solidFill>
              </a:rPr>
              <a:t>1931-2021</a:t>
            </a:r>
            <a:endParaRPr lang="ru-RU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366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ПРОФСОЮЗ ППО РГЭУ (РИНХ)\КОЛЛЕКТИВНЫЙ ДОГОВОР\КОЛЛЕКТИВНЫЙ ДОГОВОР 2021-2024\Конференция 24.06\DSC_28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824256"/>
            <a:ext cx="5281932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ПРОФСОЮЗ ППО РГЭУ (РИНХ)\КОЛЛЕКТИВНЫЙ ДОГОВОР\КОЛЛЕКТИВНЫЙ ДОГОВОР 2021-2024\Конференция 24.06\DSC_27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04" y="4437112"/>
            <a:ext cx="314300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ПРОФСОЮЗ ППО РГЭУ (РИНХ)\КОЛЛЕКТИВНЫЙ ДОГОВОР\КОЛЛЕКТИВНЫЙ ДОГОВОР 2021-2024\Конференция 24.06\DSC_28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5" y="4437111"/>
            <a:ext cx="2808313" cy="216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:\ПРОФСОЮЗ ППО РГЭУ (РИНХ)\КОЛЛЕКТИВНЫЙ ДОГОВОР\КОЛЛЕКТИВНЫЙ ДОГОВОР 2021-2024\Конференция 24.06\DSC_27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4" y="1824256"/>
            <a:ext cx="3096473" cy="206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D:\ПРОФСОЮЗ ППО РГЭУ (РИНХ)\КОЛЛЕКТИВНЫЙ ДОГОВОР\КОЛЛЕКТИВНЫЙ ДОГОВОР 2021-2024\Конференция 24.06\DSC_275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1844824"/>
            <a:ext cx="2808312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5519000"/>
            <a:ext cx="1512168" cy="1078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5591755"/>
            <a:ext cx="1224136" cy="10091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191344" y="404664"/>
            <a:ext cx="1173730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600" b="1" dirty="0" smtClean="0"/>
              <a:t>Заключение Коллективного </a:t>
            </a:r>
            <a:r>
              <a:rPr lang="ru-RU" sz="2600" b="1" dirty="0"/>
              <a:t>договора РГЭУ (РИНХ) на 2021-2024 </a:t>
            </a:r>
            <a:r>
              <a:rPr lang="ru-RU" sz="2600" b="1" dirty="0" err="1"/>
              <a:t>г.г</a:t>
            </a:r>
            <a:r>
              <a:rPr lang="ru-RU" sz="2600" b="1" dirty="0" smtClean="0"/>
              <a:t>.</a:t>
            </a:r>
          </a:p>
          <a:p>
            <a:pPr algn="ctr"/>
            <a:r>
              <a:rPr lang="ru-RU" sz="800" b="1" dirty="0" smtClean="0"/>
              <a:t> </a:t>
            </a:r>
          </a:p>
          <a:p>
            <a:pPr algn="ctr"/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Конференция работников РГЭУ (РИНХ) </a:t>
            </a:r>
          </a:p>
          <a:p>
            <a:pPr algn="ctr"/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24 июня 2021 года</a:t>
            </a:r>
            <a:endParaRPr lang="ru-RU" sz="2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848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ПРОФСОЮЗ ППО РГЭУ (РИНХ)\ОТЧЕТЫ\ОТЧЕТЫ 2021\ДОКЛАД 2021\ФОТО\Встреча с ветеранами 13.05.2021\DSC_18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4761000"/>
            <a:ext cx="30000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ПРОФСОЮЗ ППО РГЭУ (РИНХ)\ОТЧЕТЫ\ОТЧЕТЫ 2021\ДОКЛАД 2021\ФОТО\Встреча с ветеранами 13.05.2021\DSC_19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5" y="610452"/>
            <a:ext cx="4042789" cy="23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ПРОФСОЮЗ ППО РГЭУ (РИНХ)\ОТЧЕТЫ\ОТЧЕТЫ 2021\ДОКЛАД 2021\ФОТО\Встреча с ветеранами 13.05.2021\DSC_19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846" y="2954948"/>
            <a:ext cx="2532160" cy="180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ПРОФСОЮЗ ППО РГЭУ (РИНХ)\ОТЧЕТЫ\ОТЧЕТЫ 2021\ДОКЛАД 2021\ФОТО\Встреча с ветеранами 13.05.2021\DSC_195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743146"/>
            <a:ext cx="2856000" cy="19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ПРОФСОЮЗ ППО РГЭУ (РИНХ)\ОТЧЕТЫ\ОТЧЕТЫ 2021\ДОКЛАД 2021\ФОТО\Встреча с ветеранами 13.05.2021\IMG-20210513-WA000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618973"/>
            <a:ext cx="4100818" cy="23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ПРОФСОЮЗ ППО РГЭУ (РИНХ)\ОТЧЕТЫ\ОТЧЕТЫ 2021\ДОКЛАД 2021\ФОТО\Встреча с ветеранами 13.05.2021\DSC_191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823" y="4761000"/>
            <a:ext cx="3000016" cy="189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:\ПРОФСОЮЗ ППО РГЭУ (РИНХ)\ОТЧЕТЫ\ОТЧЕТЫ 2021\ДОКЛАД 2021\ФОТО\Встреча с ветеранами 13.05.2021\DSC_196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936" y="2963469"/>
            <a:ext cx="2567968" cy="180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58" y="1052736"/>
            <a:ext cx="1600978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Рисунок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3284984"/>
            <a:ext cx="1224136" cy="1246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3171225"/>
            <a:ext cx="1549046" cy="13604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23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ПРОФСОЮЗ ППО РГЭУ (РИНХ)\СОВЕТ ВЕТЕРАНОВ РГЭУ (РИНХ)\ФОТО мероприятий общих\c0ba183c-6599-444d-b2a0-1d4df014f0b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3" y="3933056"/>
            <a:ext cx="2566393" cy="269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ПРОФСОЮЗ ППО РГЭУ (РИНХ)\СОВЕТ ВЕТЕРАНОВ РГЭУ (РИНХ)\ФОТО мероприятий общих\c88ff92c-0225-4e0a-9c75-7aa24218d8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907541"/>
            <a:ext cx="2279576" cy="27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ПРОФСОЮЗ ППО РГЭУ (РИНХ)\СОВЕТ ВЕТЕРАНОВ РГЭУ (РИНХ)\ФОТО мероприятий общих\Фото субботник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60" y="1730047"/>
            <a:ext cx="5616624" cy="443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ПРОФСОЮЗ ППО РГЭУ (РИНХ)\СОВЕТ ВЕТЕРАНОВ РГЭУ (РИНХ)\ФОТО мероприятий общих\e472f800-a2e5-40d4-8d4c-b073c674886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907542"/>
            <a:ext cx="2566392" cy="27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ПРОФСОЮЗ ППО РГЭУ (РИНХ)\СОВЕТ ВЕТЕРАНОВ РГЭУ (РИНХ)\ФОТО мероприятий общих\e0902121-68b0-461e-b13b-096b5effedb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8" y="4295855"/>
            <a:ext cx="2219300" cy="233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330612"/>
            <a:ext cx="1600978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Рисунок 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39" y="330612"/>
            <a:ext cx="1296144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Прямоугольник 1"/>
          <p:cNvSpPr/>
          <p:nvPr/>
        </p:nvSpPr>
        <p:spPr>
          <a:xfrm>
            <a:off x="3568235" y="6164939"/>
            <a:ext cx="4256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24 апреля 2021 </a:t>
            </a:r>
            <a:r>
              <a:rPr lang="ru-RU" sz="2400" b="1" dirty="0"/>
              <a:t>года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707169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ПРОФСОЮЗ ППО РГЭУ (РИНХ)\ОТЧЕТЫ\ОТЧЕТЫ 2021\ДОКЛАД 2021\ФОТО\DSC_19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664101"/>
            <a:ext cx="3295428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ПРОФСОЮЗ ППО РГЭУ (РИНХ)\СОВЕТ ВЕТЕРАНОВ РГЭУ (РИНХ)\ОВС 05.10.2021\DSC_19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2" y="1664100"/>
            <a:ext cx="3552494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ПРОФСОЮЗ ППО РГЭУ (РИНХ)\СОВЕТ ВЕТЕРАНОВ РГЭУ (РИНХ)\ОВС 05.10.2021\DSC_193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797" y="1673572"/>
            <a:ext cx="4032447" cy="312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ПРОФСОЮЗ ППО РГЭУ (РИНХ)\СОВЕТ ВЕТЕРАНОВ РГЭУ (РИНХ)\ОВС 05.10.2021\DSC_193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2" y="4293096"/>
            <a:ext cx="3552494" cy="218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07368" y="394545"/>
            <a:ext cx="1130525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Внеочередное </a:t>
            </a:r>
            <a:r>
              <a:rPr lang="ru-RU" sz="2400" b="1" dirty="0" smtClean="0"/>
              <a:t>отчетно-выборное собрание </a:t>
            </a:r>
            <a:endParaRPr lang="ru-RU" sz="2400" b="1" dirty="0"/>
          </a:p>
          <a:p>
            <a:pPr algn="ctr"/>
            <a:r>
              <a:rPr lang="ru-RU" sz="2400" b="1" dirty="0"/>
              <a:t>общественной организации ветеранов </a:t>
            </a:r>
            <a:r>
              <a:rPr lang="ru-RU" sz="2400" b="1" dirty="0" smtClean="0"/>
              <a:t>РГЭУ </a:t>
            </a:r>
            <a:r>
              <a:rPr lang="ru-RU" sz="2400" b="1" dirty="0"/>
              <a:t>(РИНХ</a:t>
            </a:r>
            <a:r>
              <a:rPr lang="ru-RU" sz="2400" b="1" dirty="0" smtClean="0"/>
              <a:t>)</a:t>
            </a:r>
          </a:p>
          <a:p>
            <a:pPr algn="ctr"/>
            <a:r>
              <a:rPr lang="ru-RU" sz="2000" b="1" dirty="0" smtClean="0"/>
              <a:t> 05 октября 2021 года</a:t>
            </a:r>
            <a:endParaRPr lang="ru-RU" sz="2000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9" y="4354132"/>
            <a:ext cx="309634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\\172.16.0.53\fileserver\users\!МЕДИАЦЕНТР\ФОТО!!!\2021\ВЕТЕРАНЫ\Отчетно-выборное собрание\DSC_190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7" y="4293096"/>
            <a:ext cx="3081566" cy="220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7" y="332656"/>
            <a:ext cx="985899" cy="10412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284" y="557307"/>
            <a:ext cx="864096" cy="813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5482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929" y="303852"/>
            <a:ext cx="1053022" cy="1167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D:\ПРОФСОЮЗ ППО РГЭУ (РИНХ)\ОТЧЕТЫ\ОТЧЕТЫ 2021\ДОКЛАД 2021\ФОТО\ВТИ удостоверения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955" y="1580266"/>
            <a:ext cx="3347864" cy="2564904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pic>
        <p:nvPicPr>
          <p:cNvPr id="2051" name="Picture 3" descr="D:\ПРОФСОЮЗ ППО РГЭУ (РИНХ)\ОТЧЕТЫ\ОТЧЕТЫ 2021\ДОКЛАД 2021\ФОТО\Конкурс ЛУОТ 20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17" y="476672"/>
            <a:ext cx="4913110" cy="35244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/>
        </p:spPr>
      </p:pic>
      <p:pic>
        <p:nvPicPr>
          <p:cNvPr id="2052" name="Picture 4" descr="D:\ПРОФСОЮЗ ППО РГЭУ (РИНХ)\ОХРАНА ТРУДА\КОНКУРС Лучший уполномоченный\2021\ФОТО конкурс ЛУ 2021\IMG_73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4318503"/>
            <a:ext cx="1872208" cy="223829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/>
        </p:spPr>
      </p:pic>
      <p:pic>
        <p:nvPicPr>
          <p:cNvPr id="2053" name="Picture 5" descr="D:\ПРОФСОЮЗ ППО РГЭУ (РИНХ)\ОХРАНА ТРУДА\КОНКУРС Лучший уполномоченный\2021\ФОТО конкурс ЛУ 2021\IMG_731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4318503"/>
            <a:ext cx="2615547" cy="22198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/>
        </p:spPr>
      </p:pic>
      <p:pic>
        <p:nvPicPr>
          <p:cNvPr id="2054" name="Picture 6" descr="D:\ПРОФСОЮЗ ППО РГЭУ (РИНХ)\ОХРАНА ТРУДА\КОНКУРС Лучший уполномоченный\2021\ФОТО конкурс ЛУ 2021\IMG_729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776441"/>
            <a:ext cx="2067694" cy="292494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/>
        </p:spPr>
      </p:pic>
      <p:pic>
        <p:nvPicPr>
          <p:cNvPr id="2055" name="Picture 7" descr="D:\ПРОФСОЮЗ ППО РГЭУ (РИНХ)\ОХРАНА ТРУДА\КОНКУРС Лучший уполномоченный\2021\ФОТО конкурс ЛУ 2021\IMG_729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4293096"/>
            <a:ext cx="2808312" cy="221987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/>
        </p:spPr>
      </p:pic>
      <p:pic>
        <p:nvPicPr>
          <p:cNvPr id="1026" name="Picture 2" descr="D:\ПРОФСОЮЗ ППО РГЭУ (РИНХ)\ОХРАНА ТРУДА\ФОТОКОНКУРС\DSC_45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4318503"/>
            <a:ext cx="2664296" cy="216906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ПРОФСОЮЗ ППО РГЭУ (РИНХ)\ЮБИЛЕЙ\Логотип 90 лет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914" y="303852"/>
            <a:ext cx="1600978" cy="1153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774444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172.16.0.53\fileserver\users\!МЕДИАЦЕНТР\ФОТО!!!\2021\ПРОФСОЮЗ\Конференция 24.06\DSC_28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84" y="2878820"/>
            <a:ext cx="3841772" cy="271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\\172.16.0.53\fileserver\users\!МЕДИАЦЕНТР\ФОТО!!!\2021\ПРОФСОЮЗ\Конференция 24.06\DSC_28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837601"/>
            <a:ext cx="3672408" cy="275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ПРОФСОЮЗ ППО РГЭУ (РИНХ)\ФОТО ПРОФ\Трудовики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297200"/>
            <a:ext cx="3269557" cy="2429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ПРОФСОЮЗ ППО РГЭУ (РИНХ)\САЙТ\Доклад фото\Правовая защита\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5" y="260648"/>
            <a:ext cx="3485813" cy="2502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9" name="Рисунок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32" y="3433354"/>
            <a:ext cx="1728192" cy="1851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215265" y="5661248"/>
            <a:ext cx="50405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Агафонова </a:t>
            </a:r>
            <a:r>
              <a:rPr lang="ru-RU" sz="2400" b="1" dirty="0"/>
              <a:t>Т.П. </a:t>
            </a:r>
          </a:p>
          <a:p>
            <a:pPr algn="ctr"/>
            <a:r>
              <a:rPr lang="ru-RU" dirty="0" smtClean="0"/>
              <a:t>внештатный правовой инспектор </a:t>
            </a:r>
            <a:r>
              <a:rPr lang="ru-RU" dirty="0"/>
              <a:t>труда профсоюзной </a:t>
            </a:r>
            <a:r>
              <a:rPr lang="ru-RU" dirty="0" smtClean="0"/>
              <a:t>организации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780076" y="5661248"/>
            <a:ext cx="50405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/>
              <a:t>Лежнин Р.А.</a:t>
            </a:r>
            <a:endParaRPr lang="ru-RU" sz="2400" b="1" dirty="0"/>
          </a:p>
          <a:p>
            <a:pPr algn="ctr"/>
            <a:r>
              <a:rPr lang="ru-RU" dirty="0" smtClean="0"/>
              <a:t>внештатный правовой инспектор </a:t>
            </a:r>
            <a:r>
              <a:rPr lang="ru-RU" dirty="0"/>
              <a:t>труда профсоюзной </a:t>
            </a:r>
            <a:r>
              <a:rPr lang="ru-RU" dirty="0" smtClean="0"/>
              <a:t>организации</a:t>
            </a:r>
            <a:endParaRPr lang="ru-RU" dirty="0"/>
          </a:p>
        </p:txBody>
      </p:sp>
      <p:pic>
        <p:nvPicPr>
          <p:cNvPr id="12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683" y="595979"/>
            <a:ext cx="1792224" cy="18318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885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TS010286739">
  <a:themeElements>
    <a:clrScheme name="Green Template-Template">
      <a:dk1>
        <a:srgbClr val="000000"/>
      </a:dk1>
      <a:lt1>
        <a:srgbClr val="FFFFFF"/>
      </a:lt1>
      <a:dk2>
        <a:srgbClr val="1F7335"/>
      </a:dk2>
      <a:lt2>
        <a:srgbClr val="C4FF8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0ED7B"/>
      </a:hlink>
      <a:folHlink>
        <a:srgbClr val="F3EB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Презентация1" id="{2C333224-701A-449E-815E-BEBB843E7561}" vid="{0CC48F64-57E0-4C7F-ABE9-3018FECCB7EF}"/>
    </a:ext>
  </a:extLst>
</a:theme>
</file>

<file path=ppt/theme/theme2.xml><?xml version="1.0" encoding="utf-8"?>
<a:theme xmlns:a="http://schemas.openxmlformats.org/drawingml/2006/main" name="Белый текст и шрифт Courier для слайдов с кодом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Презентация1" id="{2C333224-701A-449E-815E-BEBB843E7561}" vid="{30DEE072-C6E3-49FC-B3C1-35EC1A551FF4}"/>
    </a:ext>
  </a:extLst>
</a:theme>
</file>

<file path=ppt/theme/theme3.xml><?xml version="1.0" encoding="utf-8"?>
<a:theme xmlns:a="http://schemas.openxmlformats.org/drawingml/2006/main" name="Яркая">
  <a:themeElements>
    <a:clrScheme name="Яркая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Ярк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Яркая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A6783B6-86AE-4776-8B81-8199FD1759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TS010286739</Template>
  <TotalTime>4564</TotalTime>
  <Words>773</Words>
  <Application>Microsoft Office PowerPoint</Application>
  <PresentationFormat>Произвольный</PresentationFormat>
  <Paragraphs>84</Paragraphs>
  <Slides>27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30" baseType="lpstr">
      <vt:lpstr>TS010286739</vt:lpstr>
      <vt:lpstr>Белый текст и шрифт Courier для слайдов с кодом</vt:lpstr>
      <vt:lpstr>Яркая</vt:lpstr>
      <vt:lpstr>ОТЧЁТ  ПЕРВИЧНОЙ ПРОФСОЮЗНОЙ ОРГАНИЗАЦИИ  РАБОТНИКОВ РГЭУ (РИНХ)  за 2021 год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II Всероссийская научно-практическая конференция с международным участием «Человек труда и наука» 25 октября 2021 года </vt:lpstr>
      <vt:lpstr>II Всероссийская научно-практическая конференция с международным участием «Человек труда и наука»  25 октября 2021 года </vt:lpstr>
      <vt:lpstr>II Всероссийская научно-практическая конференция с международным участием «Человек труда и наука» Секция «Экономика труда. Бережливое производство» 25 октября 2021 года</vt:lpstr>
      <vt:lpstr>В 2021 году на базе Центра исследования социально-трудовой сферы и проблем профсоюзного движения Южного федерального университета 2 члена ППОР РГЭУ (РИНХ)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ОТЧЁТ  ПЕРВИЧНОЙ ПРОФСОЮЗНОЙ ОРГАНИЗАЦИИ  РАБОТНИКОВ РГЭУ (РИНХ)  за 2021 год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 роли и основных приоритетных направлениях деятельности профсоюзной организации РГЭУ «РИНХ»</dc:title>
  <dc:creator>Станислав Евгеньевич Гордеев</dc:creator>
  <cp:lastModifiedBy>Станислав Евгеньевич Гордеев</cp:lastModifiedBy>
  <cp:revision>267</cp:revision>
  <dcterms:created xsi:type="dcterms:W3CDTF">2015-09-24T13:03:09Z</dcterms:created>
  <dcterms:modified xsi:type="dcterms:W3CDTF">2022-02-11T11:00:12Z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TC102867399990</vt:lpwstr>
  </property>
</Properties>
</file>